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80" r:id="rId4"/>
    <p:sldId id="282" r:id="rId5"/>
    <p:sldId id="283" r:id="rId6"/>
    <p:sldId id="293" r:id="rId7"/>
    <p:sldId id="258" r:id="rId8"/>
    <p:sldId id="266" r:id="rId9"/>
    <p:sldId id="259" r:id="rId10"/>
    <p:sldId id="264" r:id="rId11"/>
    <p:sldId id="261" r:id="rId12"/>
    <p:sldId id="289" r:id="rId13"/>
    <p:sldId id="288" r:id="rId14"/>
    <p:sldId id="262" r:id="rId15"/>
    <p:sldId id="263" r:id="rId16"/>
    <p:sldId id="279" r:id="rId17"/>
    <p:sldId id="284" r:id="rId18"/>
    <p:sldId id="285" r:id="rId19"/>
    <p:sldId id="286" r:id="rId20"/>
    <p:sldId id="290" r:id="rId21"/>
    <p:sldId id="287" r:id="rId22"/>
    <p:sldId id="278" r:id="rId23"/>
    <p:sldId id="270" r:id="rId24"/>
    <p:sldId id="291" r:id="rId25"/>
    <p:sldId id="274" r:id="rId26"/>
    <p:sldId id="275" r:id="rId27"/>
    <p:sldId id="292" r:id="rId28"/>
    <p:sldId id="276" r:id="rId29"/>
    <p:sldId id="277" r:id="rId30"/>
    <p:sldId id="272" r:id="rId31"/>
    <p:sldId id="271" r:id="rId32"/>
    <p:sldId id="273"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0"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A6C8FC-B48A-414D-9EFA-F24E7FE259E9}" type="datetimeFigureOut">
              <a:rPr lang="en-US" smtClean="0"/>
              <a:pPr/>
              <a:t>8/31/2011</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61B44F-4991-46F1-BDA3-66C0274E29B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761B44F-4991-46F1-BDA3-66C0274E29B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761B44F-4991-46F1-BDA3-66C0274E29B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761B44F-4991-46F1-BDA3-66C0274E29B2}"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3761B44F-4991-46F1-BDA3-66C0274E29B2}"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3761B44F-4991-46F1-BDA3-66C0274E29B2}"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3761B44F-4991-46F1-BDA3-66C0274E29B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3761B44F-4991-46F1-BDA3-66C0274E29B2}"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EA6C8FC-B48A-414D-9EFA-F24E7FE259E9}" type="datetimeFigureOut">
              <a:rPr lang="en-US" smtClean="0"/>
              <a:pPr/>
              <a:t>8/31/2011</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3761B44F-4991-46F1-BDA3-66C0274E29B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EA6C8FC-B48A-414D-9EFA-F24E7FE259E9}" type="datetimeFigureOut">
              <a:rPr lang="en-US" smtClean="0"/>
              <a:pPr/>
              <a:t>8/31/2011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3761B44F-4991-46F1-BDA3-66C0274E29B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EA6C8FC-B48A-414D-9EFA-F24E7FE259E9}" type="datetimeFigureOut">
              <a:rPr lang="en-US" smtClean="0"/>
              <a:pPr/>
              <a:t>8/31/2011</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61B44F-4991-46F1-BDA3-66C0274E29B2}"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A6C8FC-B48A-414D-9EFA-F24E7FE259E9}" type="datetimeFigureOut">
              <a:rPr lang="en-US" smtClean="0"/>
              <a:pPr/>
              <a:t>8/31/2011</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61B44F-4991-46F1-BDA3-66C0274E29B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
            </a:r>
            <a:br>
              <a:rPr lang="en-AU" dirty="0" smtClean="0"/>
            </a:br>
            <a:r>
              <a:rPr lang="en-AU" dirty="0" smtClean="0"/>
              <a:t> </a:t>
            </a:r>
            <a:r>
              <a:rPr lang="en-AU" i="1" dirty="0" smtClean="0"/>
              <a:t>Child’s play: Second language acquisition and the younger learner </a:t>
            </a:r>
            <a:endParaRPr lang="en-AU" dirty="0"/>
          </a:p>
        </p:txBody>
      </p:sp>
      <p:sp>
        <p:nvSpPr>
          <p:cNvPr id="3" name="Subtitle 2"/>
          <p:cNvSpPr>
            <a:spLocks noGrp="1"/>
          </p:cNvSpPr>
          <p:nvPr>
            <p:ph type="subTitle" idx="1"/>
          </p:nvPr>
        </p:nvSpPr>
        <p:spPr/>
        <p:txBody>
          <a:bodyPr>
            <a:normAutofit fontScale="92500" lnSpcReduction="20000"/>
          </a:bodyPr>
          <a:lstStyle/>
          <a:p>
            <a:endParaRPr lang="en-AU" dirty="0" smtClean="0"/>
          </a:p>
          <a:p>
            <a:r>
              <a:rPr lang="en-AU" dirty="0" smtClean="0"/>
              <a:t>Rhonda Oliver</a:t>
            </a:r>
          </a:p>
          <a:p>
            <a:r>
              <a:rPr lang="en-AU" dirty="0" smtClean="0"/>
              <a:t>Curtin University</a:t>
            </a:r>
          </a:p>
          <a:p>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Given the differences in rate and </a:t>
            </a:r>
            <a:r>
              <a:rPr lang="en-AU" dirty="0" smtClean="0"/>
              <a:t>outcomes </a:t>
            </a:r>
            <a:r>
              <a:rPr lang="en-AU" dirty="0" smtClean="0"/>
              <a:t>it is not sufficient to apply, without modification, the results of adult SLA research to child SLA learners</a:t>
            </a:r>
          </a:p>
          <a:p>
            <a:pPr>
              <a:buNone/>
            </a:pPr>
            <a:endParaRPr lang="en-AU" dirty="0" smtClean="0"/>
          </a:p>
          <a:p>
            <a:r>
              <a:rPr lang="en-AU" dirty="0" smtClean="0"/>
              <a:t>This is true both in terms of research methodology and with respect to pedagogy</a:t>
            </a:r>
            <a:endParaRPr lang="en-AU" dirty="0"/>
          </a:p>
        </p:txBody>
      </p:sp>
      <p:sp>
        <p:nvSpPr>
          <p:cNvPr id="3" name="Title 2"/>
          <p:cNvSpPr>
            <a:spLocks noGrp="1"/>
          </p:cNvSpPr>
          <p:nvPr>
            <p:ph type="title"/>
          </p:nvPr>
        </p:nvSpPr>
        <p:spPr/>
        <p:txBody>
          <a:bodyPr/>
          <a:lstStyle/>
          <a:p>
            <a:r>
              <a:rPr lang="en-AU" dirty="0" smtClean="0"/>
              <a:t>Implications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5786478"/>
          </a:xfrm>
        </p:spPr>
        <p:txBody>
          <a:bodyPr>
            <a:normAutofit fontScale="92500" lnSpcReduction="20000"/>
          </a:bodyPr>
          <a:lstStyle/>
          <a:p>
            <a:r>
              <a:rPr lang="en-AU" dirty="0" smtClean="0"/>
              <a:t>Although the field of SLA has a number of seminal research studies that investigated the language of children</a:t>
            </a:r>
          </a:p>
          <a:p>
            <a:pPr>
              <a:buNone/>
            </a:pPr>
            <a:endParaRPr lang="en-AU" dirty="0" smtClean="0"/>
          </a:p>
          <a:p>
            <a:pPr>
              <a:buNone/>
            </a:pPr>
            <a:r>
              <a:rPr lang="en-AU" dirty="0" smtClean="0"/>
              <a:t>	</a:t>
            </a:r>
            <a:r>
              <a:rPr lang="en-AU" sz="2400" i="1" dirty="0" smtClean="0"/>
              <a:t>e.g., </a:t>
            </a:r>
            <a:r>
              <a:rPr lang="en-AU" sz="2400" i="1" dirty="0" err="1" smtClean="0"/>
              <a:t>Dulay</a:t>
            </a:r>
            <a:r>
              <a:rPr lang="en-AU" sz="2400" i="1" dirty="0" smtClean="0"/>
              <a:t> &amp; Burt (1974); Wagner-Gough &amp; Hatch (1975); McLaughlin (1984, 1985); </a:t>
            </a:r>
            <a:r>
              <a:rPr lang="en-AU" sz="2400" i="1" dirty="0" err="1" smtClean="0"/>
              <a:t>Wode</a:t>
            </a:r>
            <a:r>
              <a:rPr lang="en-AU" sz="2400" i="1" dirty="0" smtClean="0"/>
              <a:t> (1981); </a:t>
            </a:r>
            <a:r>
              <a:rPr lang="en-AU" sz="2400" i="1" dirty="0" err="1" smtClean="0"/>
              <a:t>Pienneman</a:t>
            </a:r>
            <a:r>
              <a:rPr lang="en-AU" sz="2400" i="1" dirty="0" smtClean="0"/>
              <a:t> (1984);Foster-Cohen (1999); </a:t>
            </a:r>
            <a:r>
              <a:rPr lang="en-AU" sz="2400" i="1" dirty="0" err="1" smtClean="0"/>
              <a:t>Paradis</a:t>
            </a:r>
            <a:r>
              <a:rPr lang="en-AU" sz="2400" i="1" dirty="0" smtClean="0"/>
              <a:t> (2007)</a:t>
            </a:r>
          </a:p>
          <a:p>
            <a:pPr>
              <a:buNone/>
            </a:pPr>
            <a:endParaRPr lang="en-AU" dirty="0" smtClean="0"/>
          </a:p>
          <a:p>
            <a:pPr>
              <a:buNone/>
            </a:pPr>
            <a:r>
              <a:rPr lang="en-AU" dirty="0" smtClean="0"/>
              <a:t>	there is a general lack of focus on child SLA.</a:t>
            </a:r>
          </a:p>
          <a:p>
            <a:pPr>
              <a:buNone/>
            </a:pPr>
            <a:endParaRPr lang="en-AU" dirty="0" smtClean="0"/>
          </a:p>
          <a:p>
            <a:r>
              <a:rPr lang="en-AU" dirty="0" smtClean="0"/>
              <a:t>Child SLA has seldom been “studied as a subfield with its own issues and questions separate from adult L2 acquisition on the one had, or bilingualism and educational outcomes on the other.” </a:t>
            </a:r>
          </a:p>
          <a:p>
            <a:pPr algn="r">
              <a:buNone/>
            </a:pPr>
            <a:r>
              <a:rPr lang="en-AU" sz="2200" dirty="0" err="1" smtClean="0"/>
              <a:t>Paradis</a:t>
            </a:r>
            <a:r>
              <a:rPr lang="en-AU" sz="2200" dirty="0" smtClean="0"/>
              <a:t>, 2007, p.387</a:t>
            </a:r>
          </a:p>
          <a:p>
            <a:pPr>
              <a:buNone/>
            </a:pPr>
            <a:r>
              <a:rPr lang="en-AU" dirty="0" smtClean="0"/>
              <a:t>	</a:t>
            </a:r>
            <a:endParaRPr lang="en-AU" dirty="0"/>
          </a:p>
        </p:txBody>
      </p:sp>
      <p:sp>
        <p:nvSpPr>
          <p:cNvPr id="3" name="Title 2"/>
          <p:cNvSpPr>
            <a:spLocks noGrp="1"/>
          </p:cNvSpPr>
          <p:nvPr>
            <p:ph type="title"/>
          </p:nvPr>
        </p:nvSpPr>
        <p:spPr/>
        <p:txBody>
          <a:bodyPr/>
          <a:lstStyle/>
          <a:p>
            <a:r>
              <a:rPr lang="en-AU" dirty="0" smtClean="0"/>
              <a:t>Child SLA</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2000"/>
                                        <p:tgtEl>
                                          <p:spTgt spid="2">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fade">
                                      <p:cBhvr>
                                        <p:cTn id="19" dur="2000"/>
                                        <p:tgtEl>
                                          <p:spTgt spid="2">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85926"/>
            <a:ext cx="8229600" cy="4714908"/>
          </a:xfrm>
        </p:spPr>
        <p:txBody>
          <a:bodyPr>
            <a:normAutofit fontScale="92500" lnSpcReduction="10000"/>
          </a:bodyPr>
          <a:lstStyle/>
          <a:p>
            <a:pPr>
              <a:buNone/>
            </a:pPr>
            <a:r>
              <a:rPr lang="en-AU" i="1" dirty="0" smtClean="0"/>
              <a:t>	</a:t>
            </a:r>
            <a:r>
              <a:rPr lang="en-AU" sz="1900" i="1" dirty="0" smtClean="0"/>
              <a:t>From Nicholas and </a:t>
            </a:r>
            <a:r>
              <a:rPr lang="en-AU" sz="1900" i="1" dirty="0" err="1" smtClean="0"/>
              <a:t>Lightbown</a:t>
            </a:r>
            <a:r>
              <a:rPr lang="en-AU" sz="1900" i="1" dirty="0" smtClean="0"/>
              <a:t> (2008):</a:t>
            </a:r>
          </a:p>
          <a:p>
            <a:pPr>
              <a:buNone/>
            </a:pPr>
            <a:r>
              <a:rPr lang="en-AU" dirty="0" smtClean="0"/>
              <a:t>	ATL (3yo) and his grandmother are at the park.  Although she is bilingual in French and English, she usually speakers only English to ATL and he normally replies only in French.  Responding to the other children and parents at the park who are speaking French, </a:t>
            </a:r>
            <a:r>
              <a:rPr lang="en-AU" dirty="0" err="1" smtClean="0"/>
              <a:t>ALT’s</a:t>
            </a:r>
            <a:r>
              <a:rPr lang="en-AU" dirty="0" smtClean="0"/>
              <a:t> grandmother speaks French as well, not only to them, but also to ATL himself. After several minutes, ATL grasps the sides of the climbing frame, looks down sternly at his grandmother and says, “</a:t>
            </a:r>
            <a:r>
              <a:rPr lang="en-AU" dirty="0" err="1" smtClean="0"/>
              <a:t>Grandmama</a:t>
            </a:r>
            <a:r>
              <a:rPr lang="en-AU" dirty="0" smtClean="0"/>
              <a:t>. </a:t>
            </a:r>
            <a:r>
              <a:rPr lang="en-AU" dirty="0" err="1" smtClean="0"/>
              <a:t>Parle</a:t>
            </a:r>
            <a:r>
              <a:rPr lang="en-AU" dirty="0" smtClean="0"/>
              <a:t> </a:t>
            </a:r>
            <a:r>
              <a:rPr lang="en-AU" dirty="0" err="1" smtClean="0"/>
              <a:t>comme</a:t>
            </a:r>
            <a:r>
              <a:rPr lang="en-AU" dirty="0" smtClean="0"/>
              <a:t> </a:t>
            </a:r>
            <a:r>
              <a:rPr lang="en-AU" dirty="0" err="1" smtClean="0"/>
              <a:t>il</a:t>
            </a:r>
            <a:r>
              <a:rPr lang="en-AU" dirty="0" smtClean="0"/>
              <a:t> fait!</a:t>
            </a:r>
          </a:p>
          <a:p>
            <a:pPr>
              <a:buNone/>
            </a:pPr>
            <a:r>
              <a:rPr lang="en-AU" dirty="0" smtClean="0"/>
              <a:t>	Later when alone he says to her “</a:t>
            </a:r>
            <a:r>
              <a:rPr lang="en-AU" dirty="0" err="1" smtClean="0"/>
              <a:t>Parle</a:t>
            </a:r>
            <a:r>
              <a:rPr lang="en-AU" dirty="0" smtClean="0"/>
              <a:t> </a:t>
            </a:r>
            <a:r>
              <a:rPr lang="en-AU" dirty="0" err="1" smtClean="0"/>
              <a:t>Anglais</a:t>
            </a:r>
            <a:r>
              <a:rPr lang="en-AU" dirty="0" smtClean="0"/>
              <a:t>!”</a:t>
            </a:r>
            <a:endParaRPr lang="en-AU" dirty="0"/>
          </a:p>
        </p:txBody>
      </p:sp>
      <p:sp>
        <p:nvSpPr>
          <p:cNvPr id="3" name="Title 2"/>
          <p:cNvSpPr>
            <a:spLocks noGrp="1"/>
          </p:cNvSpPr>
          <p:nvPr>
            <p:ph type="title"/>
          </p:nvPr>
        </p:nvSpPr>
        <p:spPr>
          <a:xfrm>
            <a:off x="571472" y="357166"/>
            <a:ext cx="8229600" cy="1143000"/>
          </a:xfrm>
        </p:spPr>
        <p:txBody>
          <a:bodyPr>
            <a:normAutofit fontScale="90000"/>
          </a:bodyPr>
          <a:lstStyle/>
          <a:p>
            <a:r>
              <a:rPr lang="en-AU" dirty="0" smtClean="0"/>
              <a:t>Young children discriminate between their languages</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AU" sz="4000" dirty="0" smtClean="0"/>
              <a:t>Who are child L2 learners?</a:t>
            </a:r>
          </a:p>
          <a:p>
            <a:pPr algn="ctr">
              <a:buNone/>
            </a:pPr>
            <a:endParaRPr lang="en-AU" dirty="0" smtClean="0"/>
          </a:p>
          <a:p>
            <a:pPr algn="ctr">
              <a:buNone/>
            </a:pPr>
            <a:r>
              <a:rPr lang="en-AU" dirty="0" smtClean="0"/>
              <a:t>Are they not just bilingual learners?</a:t>
            </a:r>
            <a:endParaRPr lang="en-AU" dirty="0"/>
          </a:p>
        </p:txBody>
      </p:sp>
      <p:sp>
        <p:nvSpPr>
          <p:cNvPr id="3" name="Title 2"/>
          <p:cNvSpPr>
            <a:spLocks noGrp="1"/>
          </p:cNvSpPr>
          <p:nvPr>
            <p:ph type="title"/>
          </p:nvPr>
        </p:nvSpPr>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AU" dirty="0" smtClean="0"/>
              <a:t>Range of views:</a:t>
            </a:r>
          </a:p>
          <a:p>
            <a:r>
              <a:rPr lang="en-AU" dirty="0" smtClean="0"/>
              <a:t>Some say child SLA = additive bilingualism</a:t>
            </a:r>
          </a:p>
          <a:p>
            <a:pPr>
              <a:buNone/>
            </a:pPr>
            <a:r>
              <a:rPr lang="en-AU" dirty="0" smtClean="0"/>
              <a:t>	(</a:t>
            </a:r>
            <a:r>
              <a:rPr lang="en-AU" i="1" dirty="0" smtClean="0"/>
              <a:t>Grammar *of two languages worked out in tandem, learning L2 similar to L1 learning</a:t>
            </a:r>
            <a:r>
              <a:rPr lang="en-AU" dirty="0" smtClean="0"/>
              <a:t>)</a:t>
            </a:r>
          </a:p>
          <a:p>
            <a:pPr>
              <a:buNone/>
            </a:pPr>
            <a:endParaRPr lang="en-AU" dirty="0" smtClean="0"/>
          </a:p>
          <a:p>
            <a:r>
              <a:rPr lang="en-AU" dirty="0" smtClean="0"/>
              <a:t>Some say child SLA ≠ bilingualism (</a:t>
            </a:r>
            <a:r>
              <a:rPr lang="en-AU" dirty="0" err="1" smtClean="0"/>
              <a:t>ie</a:t>
            </a:r>
            <a:r>
              <a:rPr lang="en-AU" dirty="0" smtClean="0"/>
              <a:t> distinct)</a:t>
            </a:r>
          </a:p>
          <a:p>
            <a:pPr>
              <a:buNone/>
            </a:pPr>
            <a:r>
              <a:rPr lang="en-AU" dirty="0" smtClean="0"/>
              <a:t>	(</a:t>
            </a:r>
            <a:r>
              <a:rPr lang="en-AU" i="1" dirty="0" smtClean="0"/>
              <a:t>L1 grammar already ‘in process’ and therefore it is different from L1 learning, but also from adult L2 learning</a:t>
            </a:r>
            <a:r>
              <a:rPr lang="en-AU" dirty="0" smtClean="0"/>
              <a:t>)</a:t>
            </a:r>
          </a:p>
          <a:p>
            <a:pPr>
              <a:buNone/>
            </a:pPr>
            <a:endParaRPr lang="en-AU" dirty="0" smtClean="0"/>
          </a:p>
          <a:p>
            <a:pPr>
              <a:buNone/>
            </a:pPr>
            <a:r>
              <a:rPr lang="en-AU" sz="2200" dirty="0" smtClean="0"/>
              <a:t>* Grammar in the broader sense of the word</a:t>
            </a:r>
          </a:p>
        </p:txBody>
      </p:sp>
      <p:sp>
        <p:nvSpPr>
          <p:cNvPr id="3" name="Title 2"/>
          <p:cNvSpPr>
            <a:spLocks noGrp="1"/>
          </p:cNvSpPr>
          <p:nvPr>
            <p:ph type="title"/>
          </p:nvPr>
        </p:nvSpPr>
        <p:spPr/>
        <p:txBody>
          <a:bodyPr/>
          <a:lstStyle/>
          <a:p>
            <a:r>
              <a:rPr lang="en-AU" dirty="0" smtClean="0"/>
              <a:t>SLA </a:t>
            </a:r>
            <a:r>
              <a:rPr lang="en-AU" dirty="0" err="1" smtClean="0"/>
              <a:t>vs</a:t>
            </a:r>
            <a:r>
              <a:rPr lang="en-AU" dirty="0" smtClean="0"/>
              <a:t> bilingualism</a:t>
            </a:r>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19506"/>
          </a:xfrm>
        </p:spPr>
        <p:txBody>
          <a:bodyPr>
            <a:normAutofit fontScale="85000" lnSpcReduction="20000"/>
          </a:bodyPr>
          <a:lstStyle/>
          <a:p>
            <a:r>
              <a:rPr lang="en-AU" dirty="0" smtClean="0"/>
              <a:t>Whilst some argue around 3 years of age distinguishes bilinguals from L2 learners, Nicholas and </a:t>
            </a:r>
            <a:r>
              <a:rPr lang="en-AU" dirty="0" err="1" smtClean="0"/>
              <a:t>Lightbown</a:t>
            </a:r>
            <a:r>
              <a:rPr lang="en-AU" dirty="0" smtClean="0"/>
              <a:t> (2008) argue the age is around 2 years.</a:t>
            </a:r>
          </a:p>
          <a:p>
            <a:endParaRPr lang="en-AU" dirty="0" smtClean="0"/>
          </a:p>
          <a:p>
            <a:r>
              <a:rPr lang="en-AU" dirty="0" smtClean="0"/>
              <a:t>Further, they argue 2-7 year olds are different from older children in their SLA.</a:t>
            </a:r>
          </a:p>
          <a:p>
            <a:pPr>
              <a:buNone/>
            </a:pPr>
            <a:endParaRPr lang="en-AU" dirty="0" smtClean="0"/>
          </a:p>
          <a:p>
            <a:r>
              <a:rPr lang="en-AU" dirty="0" smtClean="0"/>
              <a:t>Generally there is a need to recognise differences between children of different ages. These differences include linguistic, cognitive and social.</a:t>
            </a:r>
          </a:p>
          <a:p>
            <a:pPr>
              <a:buNone/>
            </a:pPr>
            <a:endParaRPr lang="en-AU" dirty="0" smtClean="0"/>
          </a:p>
          <a:p>
            <a:r>
              <a:rPr lang="en-AU" dirty="0" smtClean="0"/>
              <a:t>In addition</a:t>
            </a:r>
            <a:r>
              <a:rPr lang="en-AU" dirty="0" smtClean="0"/>
              <a:t>, this extends through to older children: </a:t>
            </a:r>
            <a:r>
              <a:rPr lang="en-AU" dirty="0" smtClean="0"/>
              <a:t>R</a:t>
            </a:r>
            <a:r>
              <a:rPr lang="en-AU" dirty="0" smtClean="0"/>
              <a:t>esearch </a:t>
            </a:r>
            <a:r>
              <a:rPr lang="en-AU" dirty="0" smtClean="0"/>
              <a:t>by White (2008) and Alcon &amp; Garcia Mayo highlight the problem of equating </a:t>
            </a:r>
            <a:r>
              <a:rPr lang="en-AU" dirty="0" smtClean="0"/>
              <a:t>adolescent </a:t>
            </a:r>
            <a:r>
              <a:rPr lang="en-AU" dirty="0" smtClean="0"/>
              <a:t>and adult SL learners. </a:t>
            </a:r>
          </a:p>
          <a:p>
            <a:endParaRPr lang="en-AU" dirty="0" smtClean="0"/>
          </a:p>
          <a:p>
            <a:endParaRPr lang="en-AU" dirty="0"/>
          </a:p>
        </p:txBody>
      </p:sp>
      <p:sp>
        <p:nvSpPr>
          <p:cNvPr id="3" name="Title 2"/>
          <p:cNvSpPr>
            <a:spLocks noGrp="1"/>
          </p:cNvSpPr>
          <p:nvPr>
            <p:ph type="title"/>
          </p:nvPr>
        </p:nvSpPr>
        <p:spPr/>
        <p:txBody>
          <a:bodyPr/>
          <a:lstStyle/>
          <a:p>
            <a:r>
              <a:rPr lang="en-AU" dirty="0" smtClean="0"/>
              <a:t>How old are child L2 learners?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buNone/>
              <a:defRPr/>
            </a:pPr>
            <a:r>
              <a:rPr lang="en-NZ" sz="2800" b="1" dirty="0" smtClean="0"/>
              <a:t>	</a:t>
            </a:r>
            <a:r>
              <a:rPr lang="en-NZ" sz="2800" dirty="0" smtClean="0"/>
              <a:t>Children of different ages will vary cognitively, emotionally and socially.</a:t>
            </a:r>
          </a:p>
          <a:p>
            <a:pPr>
              <a:lnSpc>
                <a:spcPct val="90000"/>
              </a:lnSpc>
              <a:buNone/>
              <a:defRPr/>
            </a:pPr>
            <a:endParaRPr lang="en-NZ" sz="2800" b="1" dirty="0" smtClean="0"/>
          </a:p>
          <a:p>
            <a:pPr>
              <a:lnSpc>
                <a:spcPct val="90000"/>
              </a:lnSpc>
              <a:buNone/>
              <a:defRPr/>
            </a:pPr>
            <a:r>
              <a:rPr lang="en-NZ" sz="2800" b="1" dirty="0" smtClean="0"/>
              <a:t>Stages of childhood</a:t>
            </a:r>
            <a:r>
              <a:rPr lang="en-NZ" sz="2800" dirty="0" smtClean="0"/>
              <a:t> 	</a:t>
            </a:r>
          </a:p>
          <a:p>
            <a:pPr>
              <a:lnSpc>
                <a:spcPct val="90000"/>
              </a:lnSpc>
              <a:buNone/>
              <a:defRPr/>
            </a:pPr>
            <a:r>
              <a:rPr lang="en-NZ" sz="2800" dirty="0" smtClean="0"/>
              <a:t>	</a:t>
            </a:r>
          </a:p>
          <a:p>
            <a:pPr>
              <a:lnSpc>
                <a:spcPct val="90000"/>
              </a:lnSpc>
              <a:buNone/>
              <a:defRPr/>
            </a:pPr>
            <a:r>
              <a:rPr lang="en-NZ" sz="2800" dirty="0" smtClean="0"/>
              <a:t>		Early childhood 	(2-5)</a:t>
            </a:r>
            <a:r>
              <a:rPr lang="en-NZ" sz="2000" dirty="0" smtClean="0"/>
              <a:t> </a:t>
            </a:r>
          </a:p>
          <a:p>
            <a:pPr>
              <a:lnSpc>
                <a:spcPct val="90000"/>
              </a:lnSpc>
              <a:buNone/>
              <a:defRPr/>
            </a:pPr>
            <a:r>
              <a:rPr lang="en-NZ" sz="2000" dirty="0" smtClean="0"/>
              <a:t>	</a:t>
            </a:r>
          </a:p>
          <a:p>
            <a:pPr>
              <a:lnSpc>
                <a:spcPct val="90000"/>
              </a:lnSpc>
              <a:buNone/>
              <a:defRPr/>
            </a:pPr>
            <a:r>
              <a:rPr lang="en-NZ" sz="2000" dirty="0" smtClean="0"/>
              <a:t>	</a:t>
            </a:r>
            <a:r>
              <a:rPr lang="en-NZ" sz="2800" dirty="0" smtClean="0"/>
              <a:t>	Middle childhood  (5/6-11)  </a:t>
            </a:r>
          </a:p>
          <a:p>
            <a:pPr>
              <a:lnSpc>
                <a:spcPct val="90000"/>
              </a:lnSpc>
              <a:buNone/>
              <a:defRPr/>
            </a:pPr>
            <a:r>
              <a:rPr lang="en-NZ" sz="2800" dirty="0" smtClean="0"/>
              <a:t>	</a:t>
            </a:r>
          </a:p>
          <a:p>
            <a:pPr>
              <a:lnSpc>
                <a:spcPct val="90000"/>
              </a:lnSpc>
              <a:buNone/>
              <a:defRPr/>
            </a:pPr>
            <a:r>
              <a:rPr lang="en-NZ" sz="2800" dirty="0" smtClean="0"/>
              <a:t>		Early adolescence (12-14)			Later? 				</a:t>
            </a:r>
          </a:p>
          <a:p>
            <a:pPr algn="r">
              <a:lnSpc>
                <a:spcPct val="90000"/>
              </a:lnSpc>
              <a:buNone/>
              <a:defRPr/>
            </a:pPr>
            <a:endParaRPr lang="en-NZ" sz="1800" dirty="0" smtClean="0"/>
          </a:p>
          <a:p>
            <a:pPr algn="r">
              <a:lnSpc>
                <a:spcPct val="90000"/>
              </a:lnSpc>
              <a:buNone/>
              <a:defRPr/>
            </a:pPr>
            <a:r>
              <a:rPr lang="en-NZ" sz="1800" dirty="0" smtClean="0"/>
              <a:t>(e.g. Krause et al. 2003, Munoz, 2007) </a:t>
            </a:r>
          </a:p>
        </p:txBody>
      </p:sp>
      <p:sp>
        <p:nvSpPr>
          <p:cNvPr id="3" name="Title 2"/>
          <p:cNvSpPr>
            <a:spLocks noGrp="1"/>
          </p:cNvSpPr>
          <p:nvPr>
            <p:ph type="title"/>
          </p:nvPr>
        </p:nvSpPr>
        <p:spPr/>
        <p:txBody>
          <a:bodyPr/>
          <a:lstStyle/>
          <a:p>
            <a:r>
              <a:rPr lang="en-AU" dirty="0" smtClean="0"/>
              <a:t>Stages of development</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90000"/>
              </a:lnSpc>
              <a:defRPr/>
            </a:pPr>
            <a:r>
              <a:rPr lang="en-US" sz="2800" dirty="0" smtClean="0"/>
              <a:t>2-3yrs, producing 3 word sentences, development of grammar</a:t>
            </a:r>
          </a:p>
          <a:p>
            <a:pPr>
              <a:lnSpc>
                <a:spcPct val="90000"/>
              </a:lnSpc>
              <a:buNone/>
              <a:defRPr/>
            </a:pPr>
            <a:endParaRPr lang="en-US" sz="2800" dirty="0" smtClean="0"/>
          </a:p>
          <a:p>
            <a:pPr>
              <a:lnSpc>
                <a:spcPct val="90000"/>
              </a:lnSpc>
              <a:defRPr/>
            </a:pPr>
            <a:r>
              <a:rPr lang="en-US" sz="2800" dirty="0" smtClean="0"/>
              <a:t>overextension or </a:t>
            </a:r>
            <a:r>
              <a:rPr lang="en-US" sz="2800" dirty="0" err="1" smtClean="0"/>
              <a:t>underextension</a:t>
            </a:r>
            <a:endParaRPr lang="en-US" sz="2800" dirty="0" smtClean="0"/>
          </a:p>
          <a:p>
            <a:pPr lvl="1">
              <a:lnSpc>
                <a:spcPct val="90000"/>
              </a:lnSpc>
              <a:defRPr/>
            </a:pPr>
            <a:r>
              <a:rPr lang="en-US" sz="2400" dirty="0" smtClean="0"/>
              <a:t>“don’t fall me down daddy” [drop me] </a:t>
            </a:r>
            <a:r>
              <a:rPr lang="en-US" sz="1600" dirty="0" smtClean="0"/>
              <a:t>Eloise 2.4yrs</a:t>
            </a:r>
            <a:r>
              <a:rPr lang="en-US" sz="2400" dirty="0" smtClean="0"/>
              <a:t>	</a:t>
            </a:r>
          </a:p>
          <a:p>
            <a:pPr lvl="1">
              <a:lnSpc>
                <a:spcPct val="90000"/>
              </a:lnSpc>
              <a:buNone/>
              <a:defRPr/>
            </a:pPr>
            <a:endParaRPr lang="en-US" sz="2400" dirty="0" smtClean="0"/>
          </a:p>
          <a:p>
            <a:pPr>
              <a:lnSpc>
                <a:spcPct val="90000"/>
              </a:lnSpc>
              <a:defRPr/>
            </a:pPr>
            <a:r>
              <a:rPr lang="en-US" sz="2800" dirty="0" err="1" smtClean="0"/>
              <a:t>overregularisation</a:t>
            </a:r>
            <a:endParaRPr lang="en-US" sz="2800" dirty="0" smtClean="0"/>
          </a:p>
          <a:p>
            <a:pPr lvl="1">
              <a:lnSpc>
                <a:spcPct val="90000"/>
              </a:lnSpc>
              <a:defRPr/>
            </a:pPr>
            <a:r>
              <a:rPr lang="en-US" sz="2400" dirty="0" smtClean="0"/>
              <a:t>“I </a:t>
            </a:r>
            <a:r>
              <a:rPr lang="en-US" sz="2400" dirty="0" err="1" smtClean="0"/>
              <a:t>goed</a:t>
            </a:r>
            <a:r>
              <a:rPr lang="en-US" sz="2400" dirty="0" smtClean="0"/>
              <a:t> to the zoo with nana and we seed a baby giraffe”	</a:t>
            </a:r>
          </a:p>
          <a:p>
            <a:pPr lvl="1">
              <a:lnSpc>
                <a:spcPct val="90000"/>
              </a:lnSpc>
              <a:defRPr/>
            </a:pPr>
            <a:endParaRPr lang="en-US" sz="2400" dirty="0" smtClean="0"/>
          </a:p>
          <a:p>
            <a:pPr>
              <a:lnSpc>
                <a:spcPct val="90000"/>
              </a:lnSpc>
              <a:defRPr/>
            </a:pPr>
            <a:r>
              <a:rPr lang="en-US" sz="2800" dirty="0" smtClean="0"/>
              <a:t>Grouping --&gt; sequencing --&gt; causal relationships </a:t>
            </a:r>
            <a:r>
              <a:rPr lang="en-US" sz="2400" dirty="0" smtClean="0"/>
              <a:t>concepts paralleled in language (and, then, because)</a:t>
            </a:r>
          </a:p>
          <a:p>
            <a:pPr>
              <a:lnSpc>
                <a:spcPct val="90000"/>
              </a:lnSpc>
              <a:buNone/>
              <a:defRPr/>
            </a:pPr>
            <a:endParaRPr lang="en-US" sz="2400" dirty="0" smtClean="0"/>
          </a:p>
          <a:p>
            <a:pPr>
              <a:lnSpc>
                <a:spcPct val="90000"/>
              </a:lnSpc>
              <a:defRPr/>
            </a:pPr>
            <a:r>
              <a:rPr lang="en-US" sz="2400" dirty="0" smtClean="0"/>
              <a:t>Pragmatics </a:t>
            </a:r>
          </a:p>
          <a:p>
            <a:pPr lvl="1">
              <a:lnSpc>
                <a:spcPct val="90000"/>
              </a:lnSpc>
              <a:defRPr/>
            </a:pPr>
            <a:r>
              <a:rPr lang="en-US" sz="2400" dirty="0" smtClean="0"/>
              <a:t>Adjusting to the interlocutor, using language to regulate the </a:t>
            </a:r>
            <a:r>
              <a:rPr lang="en-US" sz="2400" dirty="0" err="1" smtClean="0"/>
              <a:t>behaviour</a:t>
            </a:r>
            <a:r>
              <a:rPr lang="en-US" sz="2400" dirty="0" smtClean="0"/>
              <a:t> of others		</a:t>
            </a:r>
          </a:p>
          <a:p>
            <a:endParaRPr lang="en-AU" dirty="0"/>
          </a:p>
        </p:txBody>
      </p:sp>
      <p:sp>
        <p:nvSpPr>
          <p:cNvPr id="3" name="Title 2"/>
          <p:cNvSpPr>
            <a:spLocks noGrp="1"/>
          </p:cNvSpPr>
          <p:nvPr>
            <p:ph type="title"/>
          </p:nvPr>
        </p:nvSpPr>
        <p:spPr/>
        <p:txBody>
          <a:bodyPr/>
          <a:lstStyle/>
          <a:p>
            <a:r>
              <a:rPr lang="en-US" dirty="0" smtClean="0"/>
              <a:t>Early childhood</a:t>
            </a: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defRPr/>
            </a:pPr>
            <a:r>
              <a:rPr lang="en-US" dirty="0" smtClean="0"/>
              <a:t>Highly developed L1, ever increasing vocabulary size and grammatical complexity</a:t>
            </a:r>
          </a:p>
          <a:p>
            <a:pPr>
              <a:buNone/>
              <a:defRPr/>
            </a:pPr>
            <a:endParaRPr lang="en-US" dirty="0" smtClean="0"/>
          </a:p>
          <a:p>
            <a:pPr>
              <a:defRPr/>
            </a:pPr>
            <a:r>
              <a:rPr lang="en-US" dirty="0" smtClean="0"/>
              <a:t>Developing </a:t>
            </a:r>
            <a:r>
              <a:rPr lang="en-US" dirty="0" err="1" smtClean="0"/>
              <a:t>metalinguistic</a:t>
            </a:r>
            <a:r>
              <a:rPr lang="en-US" dirty="0" smtClean="0"/>
              <a:t> awareness and increased language knowledge and skill, but not necessarily the accompanying social skills (</a:t>
            </a:r>
            <a:r>
              <a:rPr lang="en-US" sz="2400" dirty="0" smtClean="0"/>
              <a:t>pedantic and contrary natures</a:t>
            </a:r>
            <a:r>
              <a:rPr lang="en-US" dirty="0" smtClean="0"/>
              <a:t>)</a:t>
            </a:r>
          </a:p>
          <a:p>
            <a:pPr>
              <a:buNone/>
              <a:defRPr/>
            </a:pPr>
            <a:endParaRPr lang="en-US" dirty="0" smtClean="0"/>
          </a:p>
          <a:p>
            <a:pPr>
              <a:defRPr/>
            </a:pPr>
            <a:r>
              <a:rPr lang="en-US" dirty="0" smtClean="0"/>
              <a:t>Developing literacy</a:t>
            </a:r>
          </a:p>
          <a:p>
            <a:pPr>
              <a:buNone/>
              <a:defRPr/>
            </a:pPr>
            <a:endParaRPr lang="en-US" dirty="0" smtClean="0"/>
          </a:p>
          <a:p>
            <a:pPr>
              <a:defRPr/>
            </a:pPr>
            <a:r>
              <a:rPr lang="en-US" dirty="0" smtClean="0"/>
              <a:t>Context: home / school (</a:t>
            </a:r>
            <a:r>
              <a:rPr lang="en-US" sz="2000" dirty="0" smtClean="0"/>
              <a:t>with more time spent in multiparty settings and with peers</a:t>
            </a:r>
            <a:r>
              <a:rPr lang="en-US" dirty="0" smtClean="0"/>
              <a:t>)</a:t>
            </a:r>
          </a:p>
          <a:p>
            <a:endParaRPr lang="en-AU" dirty="0"/>
          </a:p>
        </p:txBody>
      </p:sp>
      <p:sp>
        <p:nvSpPr>
          <p:cNvPr id="3" name="Title 2"/>
          <p:cNvSpPr>
            <a:spLocks noGrp="1"/>
          </p:cNvSpPr>
          <p:nvPr>
            <p:ph type="title"/>
          </p:nvPr>
        </p:nvSpPr>
        <p:spPr/>
        <p:txBody>
          <a:bodyPr/>
          <a:lstStyle/>
          <a:p>
            <a:r>
              <a:rPr lang="en-US" dirty="0" smtClean="0"/>
              <a:t>Middle childhood</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defRPr/>
            </a:pPr>
            <a:r>
              <a:rPr lang="en-NZ" dirty="0" smtClean="0"/>
              <a:t>Language seen as being adult-like, but still developing (</a:t>
            </a:r>
            <a:r>
              <a:rPr lang="en-NZ" sz="2000" dirty="0" smtClean="0"/>
              <a:t>along with their social/emotional development</a:t>
            </a:r>
            <a:r>
              <a:rPr lang="en-NZ" dirty="0" smtClean="0"/>
              <a:t>)</a:t>
            </a:r>
          </a:p>
          <a:p>
            <a:pPr>
              <a:buNone/>
              <a:defRPr/>
            </a:pPr>
            <a:endParaRPr lang="en-NZ" dirty="0" smtClean="0"/>
          </a:p>
          <a:p>
            <a:pPr>
              <a:defRPr/>
            </a:pPr>
            <a:r>
              <a:rPr lang="en-NZ" dirty="0" smtClean="0"/>
              <a:t>Adolescents are innovative language users</a:t>
            </a:r>
          </a:p>
          <a:p>
            <a:pPr>
              <a:buNone/>
              <a:defRPr/>
            </a:pPr>
            <a:endParaRPr lang="en-NZ" dirty="0" smtClean="0"/>
          </a:p>
          <a:p>
            <a:pPr>
              <a:defRPr/>
            </a:pPr>
            <a:r>
              <a:rPr lang="en-NZ" dirty="0" smtClean="0"/>
              <a:t>Language use important for establishing identity</a:t>
            </a:r>
          </a:p>
          <a:p>
            <a:pPr>
              <a:buNone/>
              <a:defRPr/>
            </a:pPr>
            <a:endParaRPr lang="en-NZ" dirty="0" smtClean="0"/>
          </a:p>
          <a:p>
            <a:pPr>
              <a:defRPr/>
            </a:pPr>
            <a:r>
              <a:rPr lang="en-NZ" dirty="0" smtClean="0"/>
              <a:t>Recent research in Australia identifies the  needs of adolescent learners as being distinct from adult migrants (</a:t>
            </a:r>
            <a:r>
              <a:rPr lang="en-NZ" sz="2200" dirty="0" smtClean="0"/>
              <a:t>Moore et al, 2008; </a:t>
            </a:r>
            <a:r>
              <a:rPr lang="en-NZ" sz="2200" dirty="0" err="1" smtClean="0"/>
              <a:t>Haig</a:t>
            </a:r>
            <a:r>
              <a:rPr lang="en-NZ" sz="2200" dirty="0" smtClean="0"/>
              <a:t> &amp; Oliver, 2007</a:t>
            </a:r>
            <a:r>
              <a:rPr lang="en-NZ" dirty="0" smtClean="0"/>
              <a:t>) </a:t>
            </a:r>
            <a:endParaRPr lang="en-US" dirty="0" smtClean="0"/>
          </a:p>
          <a:p>
            <a:endParaRPr lang="en-AU" dirty="0"/>
          </a:p>
        </p:txBody>
      </p:sp>
      <p:sp>
        <p:nvSpPr>
          <p:cNvPr id="3" name="Title 2"/>
          <p:cNvSpPr>
            <a:spLocks noGrp="1"/>
          </p:cNvSpPr>
          <p:nvPr>
            <p:ph type="title"/>
          </p:nvPr>
        </p:nvSpPr>
        <p:spPr/>
        <p:txBody>
          <a:bodyPr/>
          <a:lstStyle/>
          <a:p>
            <a:r>
              <a:rPr lang="en-NZ" dirty="0" smtClean="0"/>
              <a:t>Adolescence</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Comprehensible input</a:t>
            </a:r>
          </a:p>
          <a:p>
            <a:pPr>
              <a:buNone/>
            </a:pPr>
            <a:r>
              <a:rPr lang="en-AU" dirty="0" smtClean="0"/>
              <a:t>	</a:t>
            </a:r>
            <a:r>
              <a:rPr lang="en-AU" sz="2000" dirty="0" smtClean="0"/>
              <a:t>(</a:t>
            </a:r>
            <a:r>
              <a:rPr lang="en-AU" sz="2000" i="1" dirty="0" smtClean="0"/>
              <a:t>necessary but insufficient</a:t>
            </a:r>
            <a:r>
              <a:rPr lang="en-AU" sz="2000" dirty="0" smtClean="0"/>
              <a:t>)</a:t>
            </a:r>
          </a:p>
          <a:p>
            <a:pPr>
              <a:buNone/>
            </a:pPr>
            <a:endParaRPr lang="en-AU" sz="2000" dirty="0" smtClean="0"/>
          </a:p>
          <a:p>
            <a:r>
              <a:rPr lang="en-AU" dirty="0" smtClean="0"/>
              <a:t>Comprehensible output</a:t>
            </a:r>
          </a:p>
          <a:p>
            <a:pPr>
              <a:buNone/>
            </a:pPr>
            <a:r>
              <a:rPr lang="en-AU" dirty="0" smtClean="0"/>
              <a:t>	</a:t>
            </a:r>
            <a:r>
              <a:rPr lang="en-AU" sz="2400" dirty="0" smtClean="0"/>
              <a:t>(</a:t>
            </a:r>
            <a:r>
              <a:rPr lang="en-AU" sz="2400" i="1" dirty="0" smtClean="0"/>
              <a:t>essential but context determines opportunity</a:t>
            </a:r>
            <a:r>
              <a:rPr lang="en-AU" sz="2400" dirty="0" smtClean="0"/>
              <a:t>)</a:t>
            </a:r>
          </a:p>
          <a:p>
            <a:endParaRPr lang="en-AU" sz="2400" dirty="0" smtClean="0"/>
          </a:p>
          <a:p>
            <a:r>
              <a:rPr lang="en-AU" dirty="0" smtClean="0"/>
              <a:t>Interaction, including feedback</a:t>
            </a:r>
          </a:p>
          <a:p>
            <a:pPr>
              <a:buNone/>
            </a:pPr>
            <a:r>
              <a:rPr lang="en-AU" dirty="0" smtClean="0"/>
              <a:t>	</a:t>
            </a:r>
            <a:r>
              <a:rPr lang="en-AU" sz="2400" dirty="0" smtClean="0"/>
              <a:t>(</a:t>
            </a:r>
            <a:r>
              <a:rPr lang="en-AU" sz="2400" i="1" dirty="0" smtClean="0"/>
              <a:t>questions remain about the utility of different types e.g., </a:t>
            </a:r>
            <a:r>
              <a:rPr lang="en-AU" sz="2400" i="1" dirty="0" err="1" smtClean="0"/>
              <a:t>NfM</a:t>
            </a:r>
            <a:r>
              <a:rPr lang="en-AU" sz="2400" i="1" dirty="0" smtClean="0"/>
              <a:t>, f-on-f, NF, </a:t>
            </a:r>
            <a:r>
              <a:rPr lang="en-AU" sz="2400" i="1" dirty="0" err="1" smtClean="0"/>
              <a:t>NfF</a:t>
            </a:r>
            <a:r>
              <a:rPr lang="en-AU" sz="2400" i="1" dirty="0" smtClean="0"/>
              <a:t>, </a:t>
            </a:r>
            <a:r>
              <a:rPr lang="en-AU" sz="2400" i="1" dirty="0" err="1" smtClean="0"/>
              <a:t>LEs</a:t>
            </a:r>
            <a:r>
              <a:rPr lang="en-AU" sz="2400" dirty="0" smtClean="0"/>
              <a:t>)</a:t>
            </a:r>
            <a:r>
              <a:rPr lang="en-AU" dirty="0" smtClean="0"/>
              <a:t> </a:t>
            </a:r>
          </a:p>
          <a:p>
            <a:endParaRPr lang="en-AU" dirty="0"/>
          </a:p>
        </p:txBody>
      </p:sp>
      <p:sp>
        <p:nvSpPr>
          <p:cNvPr id="2" name="Title 1"/>
          <p:cNvSpPr>
            <a:spLocks noGrp="1"/>
          </p:cNvSpPr>
          <p:nvPr>
            <p:ph type="title"/>
          </p:nvPr>
        </p:nvSpPr>
        <p:spPr/>
        <p:txBody>
          <a:bodyPr/>
          <a:lstStyle/>
          <a:p>
            <a:r>
              <a:rPr lang="en-AU" dirty="0" smtClean="0"/>
              <a:t>SLA:  How does it occur?</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AU" dirty="0" smtClean="0"/>
          </a:p>
          <a:p>
            <a:pPr>
              <a:buNone/>
            </a:pPr>
            <a:r>
              <a:rPr lang="en-AU" dirty="0" smtClean="0"/>
              <a:t>Messaging via </a:t>
            </a:r>
            <a:r>
              <a:rPr lang="en-AU" dirty="0" err="1" smtClean="0"/>
              <a:t>Facebook</a:t>
            </a:r>
            <a:endParaRPr lang="en-AU" dirty="0" smtClean="0"/>
          </a:p>
          <a:p>
            <a:pPr>
              <a:buNone/>
            </a:pPr>
            <a:endParaRPr lang="en-AU" dirty="0" smtClean="0"/>
          </a:p>
          <a:p>
            <a:pPr>
              <a:buNone/>
            </a:pPr>
            <a:r>
              <a:rPr lang="en-AU" dirty="0" smtClean="0"/>
              <a:t>	Mum:  	Have a snack if you are hungry,</a:t>
            </a:r>
          </a:p>
          <a:p>
            <a:pPr>
              <a:buNone/>
            </a:pPr>
            <a:r>
              <a:rPr lang="en-AU" dirty="0" smtClean="0"/>
              <a:t>			 dinner won’t be until 7pm.</a:t>
            </a:r>
          </a:p>
          <a:p>
            <a:pPr>
              <a:buNone/>
            </a:pPr>
            <a:r>
              <a:rPr lang="en-AU" dirty="0" smtClean="0">
                <a:solidFill>
                  <a:schemeClr val="accent2"/>
                </a:solidFill>
              </a:rPr>
              <a:t>	Son:	</a:t>
            </a:r>
            <a:r>
              <a:rPr lang="en-AU" dirty="0" err="1" smtClean="0">
                <a:solidFill>
                  <a:schemeClr val="accent2"/>
                </a:solidFill>
              </a:rPr>
              <a:t>mk</a:t>
            </a:r>
            <a:endParaRPr lang="en-AU" dirty="0" smtClean="0">
              <a:solidFill>
                <a:schemeClr val="accent2"/>
              </a:solidFill>
            </a:endParaRPr>
          </a:p>
          <a:p>
            <a:pPr>
              <a:buNone/>
            </a:pPr>
            <a:r>
              <a:rPr lang="en-AU" dirty="0" smtClean="0"/>
              <a:t>	Mum:	MK?</a:t>
            </a:r>
          </a:p>
          <a:p>
            <a:pPr>
              <a:buNone/>
            </a:pPr>
            <a:r>
              <a:rPr lang="en-AU" dirty="0" smtClean="0">
                <a:solidFill>
                  <a:schemeClr val="accent2"/>
                </a:solidFill>
              </a:rPr>
              <a:t>	Son:	</a:t>
            </a:r>
            <a:r>
              <a:rPr lang="en-AU" dirty="0" err="1" smtClean="0">
                <a:solidFill>
                  <a:schemeClr val="accent2"/>
                </a:solidFill>
              </a:rPr>
              <a:t>Mmmm’k</a:t>
            </a:r>
            <a:r>
              <a:rPr lang="en-AU" dirty="0" smtClean="0">
                <a:solidFill>
                  <a:schemeClr val="accent2"/>
                </a:solidFill>
              </a:rPr>
              <a:t>.</a:t>
            </a:r>
            <a:endParaRPr lang="en-AU" dirty="0">
              <a:solidFill>
                <a:schemeClr val="accent2"/>
              </a:solidFill>
            </a:endParaRPr>
          </a:p>
        </p:txBody>
      </p:sp>
      <p:sp>
        <p:nvSpPr>
          <p:cNvPr id="3" name="Title 2"/>
          <p:cNvSpPr>
            <a:spLocks noGrp="1"/>
          </p:cNvSpPr>
          <p:nvPr>
            <p:ph type="title"/>
          </p:nvPr>
        </p:nvSpPr>
        <p:spPr/>
        <p:txBody>
          <a:bodyPr>
            <a:normAutofit fontScale="90000"/>
          </a:bodyPr>
          <a:lstStyle/>
          <a:p>
            <a:r>
              <a:rPr lang="en-AU" dirty="0" err="1" smtClean="0"/>
              <a:t>Adolesence</a:t>
            </a:r>
            <a:r>
              <a:rPr lang="en-AU" dirty="0" smtClean="0"/>
              <a:t> is a time of innovative language use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endParaRPr lang="en-AU" dirty="0" smtClean="0"/>
          </a:p>
          <a:p>
            <a:pPr algn="ctr">
              <a:buNone/>
            </a:pPr>
            <a:endParaRPr lang="en-AU" dirty="0" smtClean="0"/>
          </a:p>
          <a:p>
            <a:pPr algn="ctr">
              <a:buNone/>
            </a:pPr>
            <a:r>
              <a:rPr lang="en-AU" sz="6600" dirty="0" smtClean="0"/>
              <a:t>Therefore…</a:t>
            </a:r>
            <a:endParaRPr lang="en-AU" sz="6600" dirty="0"/>
          </a:p>
        </p:txBody>
      </p:sp>
      <p:sp>
        <p:nvSpPr>
          <p:cNvPr id="3" name="Title 2"/>
          <p:cNvSpPr>
            <a:spLocks noGrp="1"/>
          </p:cNvSpPr>
          <p:nvPr>
            <p:ph type="title"/>
          </p:nvPr>
        </p:nvSpPr>
        <p:spPr/>
        <p:txBody>
          <a:bodyPr/>
          <a:lstStyle/>
          <a:p>
            <a:endParaRPr lang="en-A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5429288"/>
          </a:xfrm>
        </p:spPr>
        <p:txBody>
          <a:bodyPr>
            <a:normAutofit fontScale="77500" lnSpcReduction="20000"/>
          </a:bodyPr>
          <a:lstStyle/>
          <a:p>
            <a:pPr>
              <a:buNone/>
            </a:pPr>
            <a:r>
              <a:rPr lang="en-AU" dirty="0" smtClean="0"/>
              <a:t>The following example could only come from children</a:t>
            </a:r>
          </a:p>
          <a:p>
            <a:pPr>
              <a:buNone/>
            </a:pPr>
            <a:endParaRPr lang="en-AU" dirty="0" smtClean="0"/>
          </a:p>
          <a:p>
            <a:pPr marL="609600" indent="-609600">
              <a:lnSpc>
                <a:spcPct val="80000"/>
              </a:lnSpc>
              <a:buNone/>
              <a:defRPr/>
            </a:pPr>
            <a:r>
              <a:rPr lang="en-AU" sz="2400" dirty="0" smtClean="0"/>
              <a:t>	E		</a:t>
            </a:r>
            <a:r>
              <a:rPr lang="en-AU" sz="2800" dirty="0" smtClean="0"/>
              <a:t>that’s </a:t>
            </a:r>
            <a:r>
              <a:rPr lang="en-AU" sz="2800" dirty="0" err="1" smtClean="0"/>
              <a:t>blu:e</a:t>
            </a:r>
            <a:r>
              <a:rPr lang="en-AU" sz="2800" dirty="0" smtClean="0"/>
              <a:t>. What’s this?  Zebra? </a:t>
            </a:r>
          </a:p>
          <a:p>
            <a:pPr marL="609600" indent="-609600">
              <a:lnSpc>
                <a:spcPct val="80000"/>
              </a:lnSpc>
              <a:buNone/>
              <a:defRPr/>
            </a:pPr>
            <a:r>
              <a:rPr lang="en-AU" sz="2800" dirty="0" smtClean="0">
                <a:solidFill>
                  <a:srgbClr val="FFFF00"/>
                </a:solidFill>
              </a:rPr>
              <a:t>	</a:t>
            </a:r>
            <a:r>
              <a:rPr lang="en-AU" sz="2800" dirty="0" smtClean="0">
                <a:solidFill>
                  <a:schemeClr val="accent6">
                    <a:lumMod val="60000"/>
                    <a:lumOff val="40000"/>
                  </a:schemeClr>
                </a:solidFill>
              </a:rPr>
              <a:t>Y		yeah</a:t>
            </a:r>
          </a:p>
          <a:p>
            <a:pPr marL="609600" indent="-609600">
              <a:lnSpc>
                <a:spcPct val="80000"/>
              </a:lnSpc>
              <a:buNone/>
              <a:defRPr/>
            </a:pPr>
            <a:r>
              <a:rPr lang="en-AU" sz="2800" b="1" dirty="0" smtClean="0"/>
              <a:t>	</a:t>
            </a:r>
            <a:r>
              <a:rPr lang="en-AU" sz="2800" dirty="0" smtClean="0"/>
              <a:t>E</a:t>
            </a:r>
            <a:r>
              <a:rPr lang="en-AU" sz="2800" b="1" dirty="0" smtClean="0"/>
              <a:t>		</a:t>
            </a:r>
            <a:r>
              <a:rPr lang="en-AU" sz="2800" dirty="0" smtClean="0"/>
              <a:t>&lt;Very colourful zebra&gt; [baby talk]</a:t>
            </a:r>
          </a:p>
          <a:p>
            <a:pPr marL="609600" indent="-609600">
              <a:lnSpc>
                <a:spcPct val="80000"/>
              </a:lnSpc>
              <a:buNone/>
              <a:defRPr/>
            </a:pPr>
            <a:r>
              <a:rPr lang="en-AU" sz="2400" dirty="0" smtClean="0"/>
              <a:t>			</a:t>
            </a:r>
            <a:r>
              <a:rPr lang="en-AU" sz="2400" i="1" dirty="0" smtClean="0"/>
              <a:t>[several turns later]</a:t>
            </a:r>
          </a:p>
          <a:p>
            <a:pPr marL="609600" indent="-609600">
              <a:lnSpc>
                <a:spcPct val="80000"/>
              </a:lnSpc>
              <a:buNone/>
              <a:defRPr/>
            </a:pPr>
            <a:r>
              <a:rPr lang="en-AU" sz="2800" dirty="0" smtClean="0"/>
              <a:t>	E		[Roberta  arrives]  </a:t>
            </a:r>
          </a:p>
          <a:p>
            <a:pPr marL="609600" indent="-609600">
              <a:lnSpc>
                <a:spcPct val="80000"/>
              </a:lnSpc>
              <a:buNone/>
              <a:defRPr/>
            </a:pPr>
            <a:r>
              <a:rPr lang="en-AU" sz="2800" dirty="0" smtClean="0"/>
              <a:t>			oh hello Roberta I thought 		</a:t>
            </a:r>
          </a:p>
          <a:p>
            <a:pPr marL="609600" indent="-609600">
              <a:lnSpc>
                <a:spcPct val="80000"/>
              </a:lnSpc>
              <a:buNone/>
              <a:defRPr/>
            </a:pPr>
            <a:r>
              <a:rPr lang="en-AU" sz="2800" dirty="0" smtClean="0"/>
              <a:t>			you were sick.</a:t>
            </a:r>
          </a:p>
          <a:p>
            <a:pPr marL="609600" indent="-609600">
              <a:lnSpc>
                <a:spcPct val="80000"/>
              </a:lnSpc>
              <a:buNone/>
              <a:defRPr/>
            </a:pPr>
            <a:r>
              <a:rPr lang="en-AU" sz="2800" dirty="0" smtClean="0"/>
              <a:t>	</a:t>
            </a:r>
            <a:r>
              <a:rPr lang="en-AU" sz="2800" dirty="0" smtClean="0">
                <a:solidFill>
                  <a:schemeClr val="accent2"/>
                </a:solidFill>
              </a:rPr>
              <a:t>R		no mum XX</a:t>
            </a:r>
          </a:p>
          <a:p>
            <a:pPr marL="609600" indent="-609600">
              <a:lnSpc>
                <a:spcPct val="80000"/>
              </a:lnSpc>
              <a:buNone/>
              <a:defRPr/>
            </a:pPr>
            <a:r>
              <a:rPr lang="en-AU" sz="2800" dirty="0" smtClean="0">
                <a:solidFill>
                  <a:srgbClr val="FFFF00"/>
                </a:solidFill>
              </a:rPr>
              <a:t>	</a:t>
            </a:r>
            <a:r>
              <a:rPr lang="en-AU" sz="2800" dirty="0" smtClean="0">
                <a:solidFill>
                  <a:schemeClr val="accent6">
                    <a:lumMod val="60000"/>
                    <a:lumOff val="40000"/>
                  </a:schemeClr>
                </a:solidFill>
              </a:rPr>
              <a:t>Y	</a:t>
            </a:r>
            <a:r>
              <a:rPr lang="en-AU" sz="2800" b="1" dirty="0" smtClean="0">
                <a:solidFill>
                  <a:schemeClr val="accent6">
                    <a:lumMod val="60000"/>
                    <a:lumOff val="40000"/>
                  </a:schemeClr>
                </a:solidFill>
              </a:rPr>
              <a:t>	</a:t>
            </a:r>
            <a:r>
              <a:rPr lang="en-AU" sz="2800" dirty="0" smtClean="0">
                <a:solidFill>
                  <a:schemeClr val="accent6">
                    <a:lumMod val="60000"/>
                    <a:lumOff val="40000"/>
                  </a:schemeClr>
                </a:solidFill>
              </a:rPr>
              <a:t>[</a:t>
            </a:r>
            <a:r>
              <a:rPr lang="en-AU" sz="2800" i="1" dirty="0" smtClean="0">
                <a:solidFill>
                  <a:schemeClr val="accent6">
                    <a:lumMod val="60000"/>
                    <a:lumOff val="40000"/>
                  </a:schemeClr>
                </a:solidFill>
              </a:rPr>
              <a:t>excitedly] </a:t>
            </a:r>
            <a:r>
              <a:rPr lang="en-AU" sz="2800" dirty="0" smtClean="0">
                <a:solidFill>
                  <a:schemeClr val="accent6">
                    <a:lumMod val="60000"/>
                    <a:lumOff val="40000"/>
                  </a:schemeClr>
                </a:solidFill>
              </a:rPr>
              <a:t>look at the zebra very colourful 			zebra isn’t it? Very </a:t>
            </a:r>
            <a:r>
              <a:rPr lang="en-AU" sz="2800" dirty="0" err="1" smtClean="0">
                <a:solidFill>
                  <a:schemeClr val="accent6">
                    <a:lumMod val="60000"/>
                    <a:lumOff val="40000"/>
                  </a:schemeClr>
                </a:solidFill>
              </a:rPr>
              <a:t>very</a:t>
            </a:r>
            <a:r>
              <a:rPr lang="en-AU" sz="2800" dirty="0" smtClean="0">
                <a:solidFill>
                  <a:schemeClr val="accent6">
                    <a:lumMod val="60000"/>
                    <a:lumOff val="40000"/>
                  </a:schemeClr>
                </a:solidFill>
              </a:rPr>
              <a:t> colourful</a:t>
            </a:r>
          </a:p>
          <a:p>
            <a:pPr marL="609600" indent="-609600">
              <a:lnSpc>
                <a:spcPct val="80000"/>
              </a:lnSpc>
              <a:buNone/>
              <a:defRPr/>
            </a:pPr>
            <a:r>
              <a:rPr lang="en-AU" sz="2800" dirty="0" smtClean="0"/>
              <a:t>	</a:t>
            </a:r>
            <a:r>
              <a:rPr lang="en-AU" sz="2800" dirty="0" smtClean="0">
                <a:solidFill>
                  <a:schemeClr val="accent2"/>
                </a:solidFill>
              </a:rPr>
              <a:t>R		what’s this?</a:t>
            </a:r>
          </a:p>
          <a:p>
            <a:pPr marL="609600" indent="-609600">
              <a:lnSpc>
                <a:spcPct val="80000"/>
              </a:lnSpc>
              <a:buNone/>
              <a:defRPr/>
            </a:pPr>
            <a:r>
              <a:rPr lang="en-AU" sz="2800" dirty="0" smtClean="0">
                <a:solidFill>
                  <a:schemeClr val="accent6">
                    <a:lumMod val="60000"/>
                    <a:lumOff val="40000"/>
                  </a:schemeClr>
                </a:solidFill>
              </a:rPr>
              <a:t>	Y		tiger [laughing]</a:t>
            </a:r>
          </a:p>
          <a:p>
            <a:pPr marL="609600" indent="-609600">
              <a:lnSpc>
                <a:spcPct val="80000"/>
              </a:lnSpc>
              <a:buNone/>
              <a:defRPr/>
            </a:pPr>
            <a:r>
              <a:rPr lang="en-AU" sz="2800" dirty="0" smtClean="0"/>
              <a:t>	E		I’ll eat you [sing song voice]</a:t>
            </a:r>
          </a:p>
          <a:p>
            <a:pPr marL="609600" indent="-609600">
              <a:lnSpc>
                <a:spcPct val="80000"/>
              </a:lnSpc>
              <a:buNone/>
              <a:defRPr/>
            </a:pPr>
            <a:r>
              <a:rPr lang="en-AU" sz="2800" dirty="0" smtClean="0">
                <a:solidFill>
                  <a:schemeClr val="accent6">
                    <a:lumMod val="60000"/>
                    <a:lumOff val="40000"/>
                  </a:schemeClr>
                </a:solidFill>
              </a:rPr>
              <a:t>	Y		</a:t>
            </a:r>
            <a:r>
              <a:rPr lang="en-AU" sz="2800" dirty="0" err="1" smtClean="0">
                <a:solidFill>
                  <a:schemeClr val="accent6">
                    <a:lumMod val="60000"/>
                    <a:lumOff val="40000"/>
                  </a:schemeClr>
                </a:solidFill>
              </a:rPr>
              <a:t>ele::phant</a:t>
            </a:r>
            <a:endParaRPr lang="en-AU" sz="2800" dirty="0" smtClean="0">
              <a:solidFill>
                <a:schemeClr val="accent6">
                  <a:lumMod val="60000"/>
                  <a:lumOff val="40000"/>
                </a:schemeClr>
              </a:solidFill>
            </a:endParaRPr>
          </a:p>
          <a:p>
            <a:pPr marL="609600" indent="-609600">
              <a:lnSpc>
                <a:spcPct val="80000"/>
              </a:lnSpc>
              <a:buNone/>
              <a:defRPr/>
            </a:pPr>
            <a:r>
              <a:rPr lang="en-AU" sz="2800" dirty="0" smtClean="0"/>
              <a:t>	E		yeah elephant</a:t>
            </a:r>
          </a:p>
          <a:p>
            <a:pPr marL="609600" indent="-609600">
              <a:lnSpc>
                <a:spcPct val="80000"/>
              </a:lnSpc>
              <a:buNone/>
              <a:defRPr/>
            </a:pPr>
            <a:endParaRPr lang="en-AU" sz="2800" dirty="0" smtClean="0"/>
          </a:p>
          <a:p>
            <a:pPr marL="609600" indent="-609600">
              <a:lnSpc>
                <a:spcPct val="80000"/>
              </a:lnSpc>
              <a:buNone/>
              <a:defRPr/>
            </a:pPr>
            <a:r>
              <a:rPr lang="en-AU" sz="2800" dirty="0" smtClean="0"/>
              <a:t>And they differ according to age!</a:t>
            </a:r>
          </a:p>
          <a:p>
            <a:pPr marL="609600" indent="-609600">
              <a:lnSpc>
                <a:spcPct val="80000"/>
              </a:lnSpc>
              <a:buNone/>
              <a:defRPr/>
            </a:pPr>
            <a:endParaRPr lang="en-AU" sz="2800" dirty="0" smtClean="0"/>
          </a:p>
          <a:p>
            <a:pPr marL="609600" indent="-609600" algn="r">
              <a:lnSpc>
                <a:spcPct val="80000"/>
              </a:lnSpc>
              <a:buNone/>
              <a:defRPr/>
            </a:pPr>
            <a:r>
              <a:rPr lang="en-US" sz="2300" dirty="0" smtClean="0"/>
              <a:t>Oliver, Philp and Duchesne (In preparation</a:t>
            </a:r>
            <a:r>
              <a:rPr lang="en-US" sz="2600" dirty="0" smtClean="0"/>
              <a:t>)</a:t>
            </a:r>
          </a:p>
          <a:p>
            <a:pPr marL="609600" indent="-609600">
              <a:lnSpc>
                <a:spcPct val="80000"/>
              </a:lnSpc>
              <a:buNone/>
              <a:defRPr/>
            </a:pPr>
            <a:endParaRPr lang="en-US" sz="2800" dirty="0" smtClean="0"/>
          </a:p>
          <a:p>
            <a:pPr>
              <a:buNone/>
            </a:pPr>
            <a:endParaRPr lang="en-AU" dirty="0"/>
          </a:p>
        </p:txBody>
      </p:sp>
      <p:sp>
        <p:nvSpPr>
          <p:cNvPr id="3" name="Title 2"/>
          <p:cNvSpPr>
            <a:spLocks noGrp="1"/>
          </p:cNvSpPr>
          <p:nvPr>
            <p:ph type="title"/>
          </p:nvPr>
        </p:nvSpPr>
        <p:spPr/>
        <p:txBody>
          <a:bodyPr/>
          <a:lstStyle/>
          <a:p>
            <a:r>
              <a:rPr lang="en-AU" dirty="0" smtClean="0"/>
              <a:t>Child learners are unique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2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20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20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fade">
                                      <p:cBhvr>
                                        <p:cTn id="57" dur="20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fade">
                                      <p:cBhvr>
                                        <p:cTn id="62" dur="2000"/>
                                        <p:tgtEl>
                                          <p:spTgt spid="2">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Effect transition="in" filter="fade">
                                      <p:cBhvr>
                                        <p:cTn id="67" dur="2000"/>
                                        <p:tgtEl>
                                          <p:spTgt spid="2">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
                                            <p:txEl>
                                              <p:pRg st="14" end="14"/>
                                            </p:txEl>
                                          </p:spTgt>
                                        </p:tgtEl>
                                        <p:attrNameLst>
                                          <p:attrName>style.visibility</p:attrName>
                                        </p:attrNameLst>
                                      </p:cBhvr>
                                      <p:to>
                                        <p:strVal val="visible"/>
                                      </p:to>
                                    </p:set>
                                    <p:animEffect transition="in" filter="fade">
                                      <p:cBhvr>
                                        <p:cTn id="72" dur="2000"/>
                                        <p:tgtEl>
                                          <p:spTgt spid="2">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
                                            <p:txEl>
                                              <p:pRg st="15" end="15"/>
                                            </p:txEl>
                                          </p:spTgt>
                                        </p:tgtEl>
                                        <p:attrNameLst>
                                          <p:attrName>style.visibility</p:attrName>
                                        </p:attrNameLst>
                                      </p:cBhvr>
                                      <p:to>
                                        <p:strVal val="visible"/>
                                      </p:to>
                                    </p:set>
                                    <p:animEffect transition="in" filter="fade">
                                      <p:cBhvr>
                                        <p:cTn id="77" dur="2000"/>
                                        <p:tgtEl>
                                          <p:spTgt spid="2">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
                                            <p:txEl>
                                              <p:pRg st="17" end="17"/>
                                            </p:txEl>
                                          </p:spTgt>
                                        </p:tgtEl>
                                        <p:attrNameLst>
                                          <p:attrName>style.visibility</p:attrName>
                                        </p:attrNameLst>
                                      </p:cBhvr>
                                      <p:to>
                                        <p:strVal val="visible"/>
                                      </p:to>
                                    </p:set>
                                    <p:animEffect transition="in" filter="fade">
                                      <p:cBhvr>
                                        <p:cTn id="82" dur="2000"/>
                                        <p:tgtEl>
                                          <p:spTgt spid="2">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
                                            <p:txEl>
                                              <p:pRg st="19" end="19"/>
                                            </p:txEl>
                                          </p:spTgt>
                                        </p:tgtEl>
                                        <p:attrNameLst>
                                          <p:attrName>style.visibility</p:attrName>
                                        </p:attrNameLst>
                                      </p:cBhvr>
                                      <p:to>
                                        <p:strVal val="visible"/>
                                      </p:to>
                                    </p:set>
                                    <p:animEffect transition="in" filter="fade">
                                      <p:cBhvr>
                                        <p:cTn id="87" dur="2000"/>
                                        <p:tgtEl>
                                          <p:spTgt spid="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7364"/>
            <a:ext cx="8229600" cy="4149927"/>
          </a:xfrm>
        </p:spPr>
        <p:txBody>
          <a:bodyPr/>
          <a:lstStyle/>
          <a:p>
            <a:r>
              <a:rPr lang="en-AU" dirty="0" smtClean="0"/>
              <a:t>Adult L2 learners</a:t>
            </a:r>
          </a:p>
          <a:p>
            <a:endParaRPr lang="en-AU" dirty="0" smtClean="0"/>
          </a:p>
          <a:p>
            <a:r>
              <a:rPr lang="en-AU" dirty="0" smtClean="0"/>
              <a:t>Children from different age groups</a:t>
            </a:r>
            <a:endParaRPr lang="en-AU" dirty="0"/>
          </a:p>
        </p:txBody>
      </p:sp>
      <p:sp>
        <p:nvSpPr>
          <p:cNvPr id="3" name="Title 2"/>
          <p:cNvSpPr>
            <a:spLocks noGrp="1"/>
          </p:cNvSpPr>
          <p:nvPr>
            <p:ph type="title"/>
          </p:nvPr>
        </p:nvSpPr>
        <p:spPr>
          <a:xfrm>
            <a:off x="457200" y="571480"/>
            <a:ext cx="8229600" cy="1000132"/>
          </a:xfrm>
        </p:spPr>
        <p:txBody>
          <a:bodyPr>
            <a:normAutofit fontScale="90000"/>
          </a:bodyPr>
          <a:lstStyle/>
          <a:p>
            <a:r>
              <a:rPr lang="en-AU" dirty="0" smtClean="0"/>
              <a:t>Their interactions are qualitatively different from:</a:t>
            </a:r>
            <a:endParaRPr lang="en-A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7364"/>
            <a:ext cx="8229600" cy="4149927"/>
          </a:xfrm>
        </p:spPr>
        <p:txBody>
          <a:bodyPr/>
          <a:lstStyle/>
          <a:p>
            <a:r>
              <a:rPr lang="en-AU" dirty="0" smtClean="0"/>
              <a:t>Off-task behaviour (dissimilar to adult off task behaviour)</a:t>
            </a:r>
          </a:p>
          <a:p>
            <a:r>
              <a:rPr lang="en-AU" dirty="0" smtClean="0"/>
              <a:t>Confrontational interactions</a:t>
            </a:r>
          </a:p>
          <a:p>
            <a:r>
              <a:rPr lang="en-AU" dirty="0" smtClean="0"/>
              <a:t>Less bound by task conditions</a:t>
            </a:r>
          </a:p>
          <a:p>
            <a:r>
              <a:rPr lang="en-AU" dirty="0" smtClean="0"/>
              <a:t>Interactions may contain frivolity, spontaneity, enjoyment, creative play and language play (i.e., fun)</a:t>
            </a:r>
          </a:p>
          <a:p>
            <a:pPr>
              <a:buNone/>
            </a:pPr>
            <a:endParaRPr lang="en-AU" dirty="0"/>
          </a:p>
        </p:txBody>
      </p:sp>
      <p:sp>
        <p:nvSpPr>
          <p:cNvPr id="3" name="Title 2"/>
          <p:cNvSpPr>
            <a:spLocks noGrp="1"/>
          </p:cNvSpPr>
          <p:nvPr>
            <p:ph type="title"/>
          </p:nvPr>
        </p:nvSpPr>
        <p:spPr/>
        <p:txBody>
          <a:bodyPr>
            <a:normAutofit fontScale="90000"/>
          </a:bodyPr>
          <a:lstStyle/>
          <a:p>
            <a:r>
              <a:rPr lang="en-AU" dirty="0" smtClean="0"/>
              <a:t>How are their interactions different?</a:t>
            </a:r>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buNone/>
            </a:pPr>
            <a:r>
              <a:rPr lang="en-AU" i="1" dirty="0" smtClean="0">
                <a:solidFill>
                  <a:srgbClr val="FF0000"/>
                </a:solidFill>
              </a:rPr>
              <a:t>Younger children</a:t>
            </a:r>
          </a:p>
          <a:p>
            <a:pPr>
              <a:lnSpc>
                <a:spcPct val="90000"/>
              </a:lnSpc>
              <a:buNone/>
            </a:pPr>
            <a:endParaRPr lang="en-AU" b="1" dirty="0" smtClean="0">
              <a:solidFill>
                <a:srgbClr val="FF0000"/>
              </a:solidFill>
            </a:endParaRPr>
          </a:p>
          <a:p>
            <a:pPr marL="273050" lvl="1" indent="-273050">
              <a:lnSpc>
                <a:spcPct val="90000"/>
              </a:lnSpc>
              <a:spcBef>
                <a:spcPts val="575"/>
              </a:spcBef>
              <a:buNone/>
            </a:pPr>
            <a:r>
              <a:rPr lang="en-US" dirty="0" smtClean="0">
                <a:solidFill>
                  <a:srgbClr val="FF0000"/>
                </a:solidFill>
              </a:rPr>
              <a:t>I:	the balloon, bye </a:t>
            </a:r>
            <a:r>
              <a:rPr lang="en-US" dirty="0" err="1" smtClean="0">
                <a:solidFill>
                  <a:srgbClr val="FF0000"/>
                </a:solidFill>
              </a:rPr>
              <a:t>bye</a:t>
            </a:r>
            <a:r>
              <a:rPr lang="en-US" dirty="0" smtClean="0">
                <a:solidFill>
                  <a:srgbClr val="FF0000"/>
                </a:solidFill>
              </a:rPr>
              <a:t> my balloon. 		</a:t>
            </a:r>
          </a:p>
          <a:p>
            <a:pPr marL="273050" lvl="1" indent="-273050">
              <a:lnSpc>
                <a:spcPct val="90000"/>
              </a:lnSpc>
              <a:spcBef>
                <a:spcPts val="575"/>
              </a:spcBef>
              <a:buNone/>
            </a:pPr>
            <a:r>
              <a:rPr lang="en-US" dirty="0" smtClean="0">
                <a:solidFill>
                  <a:srgbClr val="FF0000"/>
                </a:solidFill>
              </a:rPr>
              <a:t>	So this, car </a:t>
            </a:r>
            <a:r>
              <a:rPr lang="en-US" dirty="0" err="1" smtClean="0">
                <a:solidFill>
                  <a:srgbClr val="FF0000"/>
                </a:solidFill>
              </a:rPr>
              <a:t>car</a:t>
            </a:r>
            <a:r>
              <a:rPr lang="en-US" dirty="0" smtClean="0">
                <a:solidFill>
                  <a:srgbClr val="FF0000"/>
                </a:solidFill>
              </a:rPr>
              <a:t> </a:t>
            </a:r>
            <a:r>
              <a:rPr lang="en-US" dirty="0" err="1" smtClean="0">
                <a:solidFill>
                  <a:srgbClr val="FF0000"/>
                </a:solidFill>
              </a:rPr>
              <a:t>car</a:t>
            </a:r>
            <a:r>
              <a:rPr lang="en-US" dirty="0" smtClean="0">
                <a:solidFill>
                  <a:srgbClr val="FF0000"/>
                </a:solidFill>
              </a:rPr>
              <a:t> [giggling]		</a:t>
            </a:r>
          </a:p>
          <a:p>
            <a:pPr marL="273050" lvl="1" indent="-273050">
              <a:lnSpc>
                <a:spcPct val="90000"/>
              </a:lnSpc>
              <a:spcBef>
                <a:spcPts val="575"/>
              </a:spcBef>
              <a:buNone/>
            </a:pPr>
            <a:endParaRPr lang="en-US" i="1" dirty="0" smtClean="0">
              <a:solidFill>
                <a:srgbClr val="FF0000"/>
              </a:solidFill>
            </a:endParaRPr>
          </a:p>
          <a:p>
            <a:pPr marL="273050" lvl="1" indent="-273050">
              <a:lnSpc>
                <a:spcPct val="90000"/>
              </a:lnSpc>
              <a:spcBef>
                <a:spcPts val="575"/>
              </a:spcBef>
              <a:buNone/>
            </a:pPr>
            <a:endParaRPr lang="en-US" i="1" dirty="0" smtClean="0">
              <a:solidFill>
                <a:srgbClr val="FF0000"/>
              </a:solidFill>
            </a:endParaRPr>
          </a:p>
          <a:p>
            <a:pPr marL="273050" lvl="1" indent="-273050">
              <a:lnSpc>
                <a:spcPct val="90000"/>
              </a:lnSpc>
              <a:spcBef>
                <a:spcPts val="575"/>
              </a:spcBef>
              <a:buNone/>
            </a:pPr>
            <a:endParaRPr lang="en-US" i="1" dirty="0" smtClean="0">
              <a:solidFill>
                <a:srgbClr val="FF0000"/>
              </a:solidFill>
            </a:endParaRPr>
          </a:p>
          <a:p>
            <a:pPr marL="273050" lvl="1" indent="-273050">
              <a:lnSpc>
                <a:spcPct val="90000"/>
              </a:lnSpc>
              <a:spcBef>
                <a:spcPts val="575"/>
              </a:spcBef>
              <a:buNone/>
            </a:pPr>
            <a:r>
              <a:rPr lang="en-AU" i="1" dirty="0" smtClean="0">
                <a:solidFill>
                  <a:srgbClr val="0070C0"/>
                </a:solidFill>
              </a:rPr>
              <a:t>Older children</a:t>
            </a:r>
          </a:p>
          <a:p>
            <a:pPr marL="273050" lvl="1" indent="-273050">
              <a:lnSpc>
                <a:spcPct val="90000"/>
              </a:lnSpc>
              <a:spcBef>
                <a:spcPts val="575"/>
              </a:spcBef>
              <a:buNone/>
            </a:pPr>
            <a:endParaRPr lang="en-AU" b="1" dirty="0" smtClean="0">
              <a:solidFill>
                <a:srgbClr val="0070C0"/>
              </a:solidFill>
            </a:endParaRPr>
          </a:p>
          <a:p>
            <a:pPr marL="273050" lvl="1" indent="-273050">
              <a:lnSpc>
                <a:spcPct val="90000"/>
              </a:lnSpc>
              <a:buNone/>
            </a:pPr>
            <a:r>
              <a:rPr lang="en-NZ" dirty="0" smtClean="0">
                <a:solidFill>
                  <a:srgbClr val="0070C0"/>
                </a:solidFill>
              </a:rPr>
              <a:t>B:  I’m hungry.</a:t>
            </a:r>
            <a:endParaRPr lang="en-AU" sz="3000" dirty="0" smtClean="0">
              <a:solidFill>
                <a:srgbClr val="0070C0"/>
              </a:solidFill>
            </a:endParaRPr>
          </a:p>
          <a:p>
            <a:pPr marL="273050" lvl="1" indent="-273050">
              <a:lnSpc>
                <a:spcPct val="90000"/>
              </a:lnSpc>
              <a:buNone/>
            </a:pPr>
            <a:r>
              <a:rPr lang="en-NZ" dirty="0" smtClean="0">
                <a:solidFill>
                  <a:schemeClr val="accent2"/>
                </a:solidFill>
              </a:rPr>
              <a:t>K:  Me too. Hey, look the picture.</a:t>
            </a:r>
            <a:endParaRPr lang="en-AU" sz="3000" dirty="0" smtClean="0">
              <a:solidFill>
                <a:schemeClr val="accent2"/>
              </a:solidFill>
            </a:endParaRPr>
          </a:p>
          <a:p>
            <a:pPr marL="273050" lvl="1" indent="-273050">
              <a:lnSpc>
                <a:spcPct val="90000"/>
              </a:lnSpc>
              <a:buNone/>
            </a:pPr>
            <a:r>
              <a:rPr lang="en-NZ" dirty="0" smtClean="0">
                <a:solidFill>
                  <a:srgbClr val="0070C0"/>
                </a:solidFill>
              </a:rPr>
              <a:t>B:  I like it.</a:t>
            </a:r>
          </a:p>
          <a:p>
            <a:pPr marL="273050" lvl="1" indent="-273050">
              <a:lnSpc>
                <a:spcPct val="90000"/>
              </a:lnSpc>
              <a:buNone/>
            </a:pPr>
            <a:endParaRPr lang="en-NZ" dirty="0" smtClean="0">
              <a:solidFill>
                <a:srgbClr val="0070C0"/>
              </a:solidFill>
            </a:endParaRPr>
          </a:p>
          <a:p>
            <a:pPr marL="273050" lvl="1" indent="-273050" algn="r">
              <a:lnSpc>
                <a:spcPct val="90000"/>
              </a:lnSpc>
              <a:buNone/>
            </a:pPr>
            <a:r>
              <a:rPr lang="en-US" sz="1900" dirty="0" smtClean="0"/>
              <a:t>Oliver, Philp and Duchesne (In preparation)</a:t>
            </a:r>
          </a:p>
          <a:p>
            <a:pPr marL="273050" lvl="1" indent="-273050">
              <a:lnSpc>
                <a:spcPct val="90000"/>
              </a:lnSpc>
              <a:buNone/>
            </a:pPr>
            <a:endParaRPr lang="en-NZ" dirty="0" smtClean="0">
              <a:solidFill>
                <a:srgbClr val="0070C0"/>
              </a:solidFill>
            </a:endParaRPr>
          </a:p>
          <a:p>
            <a:pPr>
              <a:buNone/>
            </a:pPr>
            <a:endParaRPr lang="en-AU" dirty="0"/>
          </a:p>
        </p:txBody>
      </p:sp>
      <p:sp>
        <p:nvSpPr>
          <p:cNvPr id="3" name="Title 2"/>
          <p:cNvSpPr>
            <a:spLocks noGrp="1"/>
          </p:cNvSpPr>
          <p:nvPr>
            <p:ph type="title"/>
          </p:nvPr>
        </p:nvSpPr>
        <p:spPr/>
        <p:txBody>
          <a:bodyPr/>
          <a:lstStyle/>
          <a:p>
            <a:r>
              <a:rPr lang="en-AU" dirty="0" smtClean="0"/>
              <a:t>Off task language</a:t>
            </a:r>
            <a:endParaRPr lang="en-A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80000"/>
              </a:lnSpc>
              <a:buNone/>
              <a:defRPr/>
            </a:pPr>
            <a:r>
              <a:rPr lang="en-US" sz="2400" dirty="0" smtClean="0">
                <a:solidFill>
                  <a:schemeClr val="accent2"/>
                </a:solidFill>
              </a:rPr>
              <a:t>A: (To tape recorder) She is just, I don’t want to be her partner anymore</a:t>
            </a:r>
          </a:p>
          <a:p>
            <a:pPr>
              <a:lnSpc>
                <a:spcPct val="80000"/>
              </a:lnSpc>
              <a:buNone/>
              <a:defRPr/>
            </a:pPr>
            <a:r>
              <a:rPr lang="en-US" sz="2400" dirty="0" smtClean="0">
                <a:solidFill>
                  <a:schemeClr val="accent5">
                    <a:lumMod val="60000"/>
                    <a:lumOff val="40000"/>
                  </a:schemeClr>
                </a:solidFill>
              </a:rPr>
              <a:t>L: Red</a:t>
            </a:r>
          </a:p>
          <a:p>
            <a:pPr>
              <a:lnSpc>
                <a:spcPct val="80000"/>
              </a:lnSpc>
              <a:buNone/>
              <a:defRPr/>
            </a:pPr>
            <a:r>
              <a:rPr lang="en-US" sz="2400" dirty="0" smtClean="0">
                <a:solidFill>
                  <a:schemeClr val="accent2"/>
                </a:solidFill>
              </a:rPr>
              <a:t>A: Xx </a:t>
            </a:r>
            <a:r>
              <a:rPr lang="en-US" sz="2400" dirty="0" err="1" smtClean="0">
                <a:solidFill>
                  <a:schemeClr val="accent2"/>
                </a:solidFill>
              </a:rPr>
              <a:t>xx</a:t>
            </a:r>
            <a:r>
              <a:rPr lang="en-US" sz="2400" dirty="0" smtClean="0">
                <a:solidFill>
                  <a:schemeClr val="accent2"/>
                </a:solidFill>
              </a:rPr>
              <a:t> there’s no red allowed to be on that</a:t>
            </a:r>
          </a:p>
          <a:p>
            <a:pPr>
              <a:lnSpc>
                <a:spcPct val="80000"/>
              </a:lnSpc>
              <a:buNone/>
              <a:defRPr/>
            </a:pPr>
            <a:r>
              <a:rPr lang="en-US" sz="2400" dirty="0" smtClean="0">
                <a:solidFill>
                  <a:schemeClr val="accent5">
                    <a:lumMod val="60000"/>
                    <a:lumOff val="40000"/>
                  </a:schemeClr>
                </a:solidFill>
              </a:rPr>
              <a:t>L: </a:t>
            </a:r>
            <a:r>
              <a:rPr lang="en-US" sz="2400" dirty="0" err="1" smtClean="0">
                <a:solidFill>
                  <a:schemeClr val="accent5">
                    <a:lumMod val="60000"/>
                    <a:lumOff val="40000"/>
                  </a:schemeClr>
                </a:solidFill>
              </a:rPr>
              <a:t>Gonna</a:t>
            </a:r>
            <a:r>
              <a:rPr lang="en-US" sz="2400" dirty="0" smtClean="0">
                <a:solidFill>
                  <a:schemeClr val="accent5">
                    <a:lumMod val="60000"/>
                    <a:lumOff val="40000"/>
                  </a:schemeClr>
                </a:solidFill>
              </a:rPr>
              <a:t> tell the teacher</a:t>
            </a:r>
          </a:p>
          <a:p>
            <a:pPr>
              <a:lnSpc>
                <a:spcPct val="80000"/>
              </a:lnSpc>
              <a:buNone/>
              <a:defRPr/>
            </a:pPr>
            <a:r>
              <a:rPr lang="en-US" sz="2400" dirty="0" smtClean="0">
                <a:solidFill>
                  <a:schemeClr val="accent2"/>
                </a:solidFill>
              </a:rPr>
              <a:t>A: Will you stop it… Will you stop it… Will you stop it [saying it in funny voice to tape recorder] right now </a:t>
            </a:r>
            <a:r>
              <a:rPr lang="en-US" sz="2400" dirty="0" err="1" smtClean="0">
                <a:solidFill>
                  <a:schemeClr val="accent2"/>
                </a:solidFill>
              </a:rPr>
              <a:t>Lito</a:t>
            </a:r>
            <a:r>
              <a:rPr lang="en-US" sz="2400" dirty="0" smtClean="0">
                <a:solidFill>
                  <a:schemeClr val="accent2"/>
                </a:solidFill>
              </a:rPr>
              <a:t>… </a:t>
            </a:r>
            <a:r>
              <a:rPr lang="en-US" sz="2400" dirty="0" err="1" smtClean="0">
                <a:solidFill>
                  <a:schemeClr val="accent2"/>
                </a:solidFill>
              </a:rPr>
              <a:t>Lito</a:t>
            </a:r>
            <a:endParaRPr lang="en-US" sz="2400" dirty="0" smtClean="0">
              <a:solidFill>
                <a:schemeClr val="accent2"/>
              </a:solidFill>
            </a:endParaRPr>
          </a:p>
          <a:p>
            <a:pPr>
              <a:lnSpc>
                <a:spcPct val="80000"/>
              </a:lnSpc>
              <a:buNone/>
              <a:defRPr/>
            </a:pPr>
            <a:r>
              <a:rPr lang="en-US" sz="2400" dirty="0" smtClean="0">
                <a:solidFill>
                  <a:schemeClr val="accent5">
                    <a:lumMod val="60000"/>
                    <a:lumOff val="40000"/>
                  </a:schemeClr>
                </a:solidFill>
              </a:rPr>
              <a:t>L: I’m telling the teacher</a:t>
            </a:r>
          </a:p>
          <a:p>
            <a:pPr>
              <a:lnSpc>
                <a:spcPct val="80000"/>
              </a:lnSpc>
              <a:buNone/>
              <a:defRPr/>
            </a:pPr>
            <a:r>
              <a:rPr lang="en-US" sz="2400" dirty="0" smtClean="0"/>
              <a:t>T: Yes</a:t>
            </a:r>
          </a:p>
          <a:p>
            <a:pPr>
              <a:lnSpc>
                <a:spcPct val="80000"/>
              </a:lnSpc>
              <a:buNone/>
              <a:defRPr/>
            </a:pPr>
            <a:r>
              <a:rPr lang="en-US" sz="2400" dirty="0" smtClean="0">
                <a:solidFill>
                  <a:schemeClr val="accent5">
                    <a:lumMod val="60000"/>
                    <a:lumOff val="40000"/>
                  </a:schemeClr>
                </a:solidFill>
              </a:rPr>
              <a:t>L: She can’t put I say a </a:t>
            </a:r>
            <a:r>
              <a:rPr lang="en-US" sz="2400" dirty="0" err="1" smtClean="0">
                <a:solidFill>
                  <a:schemeClr val="accent5">
                    <a:lumMod val="60000"/>
                    <a:lumOff val="40000"/>
                  </a:schemeClr>
                </a:solidFill>
              </a:rPr>
              <a:t>colour</a:t>
            </a:r>
            <a:r>
              <a:rPr lang="en-US" sz="2400" dirty="0" smtClean="0">
                <a:solidFill>
                  <a:schemeClr val="accent5">
                    <a:lumMod val="60000"/>
                    <a:lumOff val="40000"/>
                  </a:schemeClr>
                </a:solidFill>
              </a:rPr>
              <a:t> she can’t put an animal… she says is not a red animal is not a pink animal</a:t>
            </a:r>
          </a:p>
          <a:p>
            <a:pPr>
              <a:lnSpc>
                <a:spcPct val="80000"/>
              </a:lnSpc>
              <a:buNone/>
              <a:defRPr/>
            </a:pPr>
            <a:endParaRPr lang="en-US" sz="2400" dirty="0" smtClean="0">
              <a:solidFill>
                <a:schemeClr val="accent5">
                  <a:lumMod val="60000"/>
                  <a:lumOff val="40000"/>
                </a:schemeClr>
              </a:solidFill>
            </a:endParaRPr>
          </a:p>
          <a:p>
            <a:pPr algn="r">
              <a:lnSpc>
                <a:spcPct val="80000"/>
              </a:lnSpc>
              <a:buNone/>
              <a:defRPr/>
            </a:pPr>
            <a:r>
              <a:rPr lang="en-US" sz="1800" dirty="0" smtClean="0"/>
              <a:t>Oliver, Philp and Duchesne (In preparation)</a:t>
            </a:r>
          </a:p>
          <a:p>
            <a:pPr algn="r">
              <a:lnSpc>
                <a:spcPct val="80000"/>
              </a:lnSpc>
              <a:buNone/>
              <a:defRPr/>
            </a:pPr>
            <a:endParaRPr lang="en-US" sz="2400" dirty="0" smtClean="0">
              <a:solidFill>
                <a:schemeClr val="accent5">
                  <a:lumMod val="60000"/>
                  <a:lumOff val="40000"/>
                </a:schemeClr>
              </a:solidFill>
            </a:endParaRPr>
          </a:p>
          <a:p>
            <a:pPr>
              <a:buNone/>
            </a:pPr>
            <a:endParaRPr lang="en-AU" dirty="0"/>
          </a:p>
        </p:txBody>
      </p:sp>
      <p:sp>
        <p:nvSpPr>
          <p:cNvPr id="3" name="Title 2"/>
          <p:cNvSpPr>
            <a:spLocks noGrp="1"/>
          </p:cNvSpPr>
          <p:nvPr>
            <p:ph type="title"/>
          </p:nvPr>
        </p:nvSpPr>
        <p:spPr/>
        <p:txBody>
          <a:bodyPr/>
          <a:lstStyle/>
          <a:p>
            <a:r>
              <a:rPr lang="en-AU" dirty="0" smtClean="0"/>
              <a:t>Confrontational language</a:t>
            </a:r>
            <a:endParaRPr lang="en-A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28670"/>
            <a:ext cx="8229600" cy="5078621"/>
          </a:xfrm>
        </p:spPr>
        <p:txBody>
          <a:bodyPr>
            <a:normAutofit lnSpcReduction="10000"/>
          </a:bodyPr>
          <a:lstStyle/>
          <a:p>
            <a:pPr lvl="1">
              <a:lnSpc>
                <a:spcPct val="80000"/>
              </a:lnSpc>
              <a:buNone/>
            </a:pPr>
            <a:r>
              <a:rPr lang="en-AU" sz="2000" b="1" i="1" dirty="0" smtClean="0"/>
              <a:t>Younger</a:t>
            </a:r>
            <a:endParaRPr lang="en-US" sz="2000" b="1" dirty="0" smtClean="0"/>
          </a:p>
          <a:p>
            <a:pPr lvl="1">
              <a:lnSpc>
                <a:spcPct val="80000"/>
              </a:lnSpc>
              <a:buNone/>
            </a:pPr>
            <a:r>
              <a:rPr lang="en-US" sz="2000" dirty="0" smtClean="0">
                <a:solidFill>
                  <a:srgbClr val="FF0000"/>
                </a:solidFill>
              </a:rPr>
              <a:t>T: 	oh you </a:t>
            </a:r>
            <a:r>
              <a:rPr lang="en-US" sz="2000" dirty="0" err="1" smtClean="0">
                <a:solidFill>
                  <a:srgbClr val="FF0000"/>
                </a:solidFill>
              </a:rPr>
              <a:t>dumbo</a:t>
            </a:r>
            <a:r>
              <a:rPr lang="en-US" sz="2000" dirty="0" smtClean="0">
                <a:solidFill>
                  <a:srgbClr val="FF0000"/>
                </a:solidFill>
              </a:rPr>
              <a:t> answer I don’t want to be your </a:t>
            </a:r>
          </a:p>
          <a:p>
            <a:pPr lvl="1">
              <a:lnSpc>
                <a:spcPct val="80000"/>
              </a:lnSpc>
              <a:buNone/>
            </a:pPr>
            <a:r>
              <a:rPr lang="en-US" sz="2000" dirty="0" smtClean="0">
                <a:solidFill>
                  <a:srgbClr val="FF0000"/>
                </a:solidFill>
              </a:rPr>
              <a:t>		partner any more</a:t>
            </a:r>
          </a:p>
          <a:p>
            <a:pPr lvl="1">
              <a:lnSpc>
                <a:spcPct val="80000"/>
              </a:lnSpc>
              <a:buNone/>
            </a:pPr>
            <a:endParaRPr lang="en-US" sz="2000" dirty="0" smtClean="0">
              <a:solidFill>
                <a:srgbClr val="FF0000"/>
              </a:solidFill>
            </a:endParaRPr>
          </a:p>
          <a:p>
            <a:pPr lvl="1">
              <a:lnSpc>
                <a:spcPct val="80000"/>
              </a:lnSpc>
              <a:buNone/>
            </a:pPr>
            <a:r>
              <a:rPr lang="en-US" sz="2000" dirty="0" smtClean="0">
                <a:solidFill>
                  <a:srgbClr val="FF0000"/>
                </a:solidFill>
              </a:rPr>
              <a:t>--------</a:t>
            </a:r>
          </a:p>
          <a:p>
            <a:pPr lvl="1">
              <a:lnSpc>
                <a:spcPct val="80000"/>
              </a:lnSpc>
              <a:buNone/>
            </a:pPr>
            <a:r>
              <a:rPr lang="en-US" sz="2000" dirty="0" smtClean="0">
                <a:solidFill>
                  <a:schemeClr val="accent5"/>
                </a:solidFill>
              </a:rPr>
              <a:t>M:	excuse me he shout at me</a:t>
            </a:r>
            <a:endParaRPr lang="en-AU" sz="2600" dirty="0" smtClean="0">
              <a:solidFill>
                <a:schemeClr val="accent5"/>
              </a:solidFill>
            </a:endParaRPr>
          </a:p>
          <a:p>
            <a:pPr lvl="1">
              <a:lnSpc>
                <a:spcPct val="80000"/>
              </a:lnSpc>
              <a:buNone/>
            </a:pPr>
            <a:r>
              <a:rPr lang="en-US" sz="2000" dirty="0" smtClean="0">
                <a:solidFill>
                  <a:srgbClr val="FF0000"/>
                </a:solidFill>
              </a:rPr>
              <a:t>O :	no you shout at me</a:t>
            </a:r>
            <a:endParaRPr lang="en-AU" sz="2600" dirty="0" smtClean="0">
              <a:solidFill>
                <a:srgbClr val="FF0000"/>
              </a:solidFill>
            </a:endParaRPr>
          </a:p>
          <a:p>
            <a:pPr lvl="1">
              <a:lnSpc>
                <a:spcPct val="80000"/>
              </a:lnSpc>
              <a:buNone/>
            </a:pPr>
            <a:r>
              <a:rPr lang="en-US" sz="2000" dirty="0" smtClean="0">
                <a:solidFill>
                  <a:schemeClr val="accent5"/>
                </a:solidFill>
              </a:rPr>
              <a:t>M:	[angry frustrated noises] no I didn’t</a:t>
            </a:r>
            <a:endParaRPr lang="en-AU" sz="2600" dirty="0" smtClean="0">
              <a:solidFill>
                <a:schemeClr val="accent5"/>
              </a:solidFill>
            </a:endParaRPr>
          </a:p>
          <a:p>
            <a:pPr lvl="1">
              <a:lnSpc>
                <a:spcPct val="80000"/>
              </a:lnSpc>
              <a:buNone/>
            </a:pPr>
            <a:r>
              <a:rPr lang="en-US" sz="2000" dirty="0" smtClean="0"/>
              <a:t>RA:	c’mon boys be nice</a:t>
            </a:r>
          </a:p>
          <a:p>
            <a:pPr lvl="1">
              <a:lnSpc>
                <a:spcPct val="80000"/>
              </a:lnSpc>
              <a:buNone/>
            </a:pPr>
            <a:endParaRPr lang="en-US" sz="2000" dirty="0" smtClean="0">
              <a:solidFill>
                <a:srgbClr val="FF0000"/>
              </a:solidFill>
            </a:endParaRPr>
          </a:p>
          <a:p>
            <a:pPr lvl="1">
              <a:lnSpc>
                <a:spcPct val="80000"/>
              </a:lnSpc>
              <a:buNone/>
            </a:pPr>
            <a:endParaRPr lang="en-US" sz="2000" dirty="0" smtClean="0">
              <a:solidFill>
                <a:srgbClr val="A5C249"/>
              </a:solidFill>
            </a:endParaRPr>
          </a:p>
          <a:p>
            <a:pPr lvl="1">
              <a:lnSpc>
                <a:spcPct val="80000"/>
              </a:lnSpc>
              <a:buNone/>
            </a:pPr>
            <a:r>
              <a:rPr lang="en-AU" sz="2000" b="1" i="1" dirty="0" smtClean="0"/>
              <a:t>Older</a:t>
            </a:r>
          </a:p>
          <a:p>
            <a:pPr lvl="1">
              <a:lnSpc>
                <a:spcPct val="80000"/>
              </a:lnSpc>
              <a:buNone/>
            </a:pPr>
            <a:r>
              <a:rPr lang="en-AU" sz="2000" dirty="0" smtClean="0">
                <a:solidFill>
                  <a:schemeClr val="accent2"/>
                </a:solidFill>
              </a:rPr>
              <a:t>R:  Hey wait we can’t draw this one you </a:t>
            </a:r>
            <a:r>
              <a:rPr lang="en-AU" sz="2000" dirty="0" err="1" smtClean="0">
                <a:solidFill>
                  <a:schemeClr val="accent2"/>
                </a:solidFill>
              </a:rPr>
              <a:t>gotta</a:t>
            </a:r>
            <a:r>
              <a:rPr lang="en-AU" sz="2000" dirty="0" smtClean="0">
                <a:solidFill>
                  <a:schemeClr val="accent2"/>
                </a:solidFill>
              </a:rPr>
              <a:t> draw them</a:t>
            </a:r>
          </a:p>
          <a:p>
            <a:pPr lvl="1">
              <a:lnSpc>
                <a:spcPct val="80000"/>
              </a:lnSpc>
              <a:buNone/>
            </a:pPr>
            <a:r>
              <a:rPr lang="en-AU" sz="2000" dirty="0" smtClean="0">
                <a:solidFill>
                  <a:srgbClr val="002060"/>
                </a:solidFill>
              </a:rPr>
              <a:t>H: How many oval in this photo?</a:t>
            </a:r>
          </a:p>
          <a:p>
            <a:pPr lvl="1">
              <a:lnSpc>
                <a:spcPct val="80000"/>
              </a:lnSpc>
              <a:buNone/>
            </a:pPr>
            <a:r>
              <a:rPr lang="en-AU" sz="2000" dirty="0" smtClean="0">
                <a:solidFill>
                  <a:schemeClr val="accent2"/>
                </a:solidFill>
              </a:rPr>
              <a:t>R: Henry you </a:t>
            </a:r>
            <a:r>
              <a:rPr lang="en-AU" sz="2000" dirty="0" err="1" smtClean="0">
                <a:solidFill>
                  <a:schemeClr val="accent2"/>
                </a:solidFill>
              </a:rPr>
              <a:t>gotta</a:t>
            </a:r>
            <a:r>
              <a:rPr lang="en-AU" sz="2000" dirty="0" smtClean="0">
                <a:solidFill>
                  <a:schemeClr val="accent2"/>
                </a:solidFill>
              </a:rPr>
              <a:t> draw them here.</a:t>
            </a:r>
          </a:p>
          <a:p>
            <a:pPr lvl="1">
              <a:lnSpc>
                <a:spcPct val="80000"/>
              </a:lnSpc>
              <a:buNone/>
            </a:pPr>
            <a:r>
              <a:rPr lang="en-AU" sz="2000" dirty="0" smtClean="0">
                <a:solidFill>
                  <a:srgbClr val="002060"/>
                </a:solidFill>
              </a:rPr>
              <a:t>H: You draw them!</a:t>
            </a:r>
          </a:p>
          <a:p>
            <a:pPr>
              <a:buNone/>
            </a:pPr>
            <a:endParaRPr lang="en-AU" dirty="0" smtClean="0"/>
          </a:p>
          <a:p>
            <a:pPr algn="r">
              <a:buNone/>
            </a:pPr>
            <a:r>
              <a:rPr lang="en-US" sz="1800" dirty="0" smtClean="0"/>
              <a:t>Oliver, Philp and Duchesne, (In preparation)</a:t>
            </a:r>
          </a:p>
          <a:p>
            <a:pPr>
              <a:buNone/>
            </a:pPr>
            <a:endParaRPr lang="en-AU" dirty="0"/>
          </a:p>
        </p:txBody>
      </p:sp>
      <p:sp>
        <p:nvSpPr>
          <p:cNvPr id="3" name="Title 2"/>
          <p:cNvSpPr>
            <a:spLocks noGrp="1"/>
          </p:cNvSpPr>
          <p:nvPr>
            <p:ph type="title"/>
          </p:nvPr>
        </p:nvSpPr>
        <p:spPr/>
        <p:txBody>
          <a:bodyPr/>
          <a:lstStyle/>
          <a:p>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2">
              <a:lnSpc>
                <a:spcPct val="80000"/>
              </a:lnSpc>
              <a:buNone/>
              <a:defRPr/>
            </a:pPr>
            <a:r>
              <a:rPr lang="en-AU" sz="2800" dirty="0" smtClean="0"/>
              <a:t>J:	Put in the - the -</a:t>
            </a:r>
            <a:r>
              <a:rPr lang="en-AU" sz="2000" dirty="0" smtClean="0"/>
              <a:t>			</a:t>
            </a:r>
          </a:p>
          <a:p>
            <a:pPr>
              <a:lnSpc>
                <a:spcPct val="80000"/>
              </a:lnSpc>
              <a:buNone/>
              <a:defRPr/>
            </a:pPr>
            <a:r>
              <a:rPr lang="en-AU" sz="2800" dirty="0" smtClean="0"/>
              <a:t>		</a:t>
            </a:r>
            <a:r>
              <a:rPr lang="en-AU" sz="2800" dirty="0" smtClean="0">
                <a:solidFill>
                  <a:schemeClr val="accent6">
                    <a:lumMod val="60000"/>
                    <a:lumOff val="40000"/>
                  </a:schemeClr>
                </a:solidFill>
              </a:rPr>
              <a:t>R:	Pick up what?  A bread?</a:t>
            </a:r>
          </a:p>
          <a:p>
            <a:pPr>
              <a:lnSpc>
                <a:spcPct val="80000"/>
              </a:lnSpc>
              <a:buNone/>
              <a:defRPr/>
            </a:pPr>
            <a:r>
              <a:rPr lang="en-AU" sz="2800" dirty="0" smtClean="0"/>
              <a:t>		J:	Huh?				</a:t>
            </a:r>
          </a:p>
          <a:p>
            <a:pPr>
              <a:lnSpc>
                <a:spcPct val="80000"/>
              </a:lnSpc>
              <a:buNone/>
              <a:defRPr/>
            </a:pPr>
            <a:r>
              <a:rPr lang="en-AU" sz="2800" dirty="0" smtClean="0"/>
              <a:t>		</a:t>
            </a:r>
            <a:r>
              <a:rPr lang="en-AU" sz="2800" dirty="0" smtClean="0">
                <a:solidFill>
                  <a:schemeClr val="accent6">
                    <a:lumMod val="60000"/>
                    <a:lumOff val="40000"/>
                  </a:schemeClr>
                </a:solidFill>
              </a:rPr>
              <a:t>R: 	Pick up a bread?</a:t>
            </a:r>
          </a:p>
          <a:p>
            <a:pPr>
              <a:lnSpc>
                <a:spcPct val="80000"/>
              </a:lnSpc>
              <a:buNone/>
              <a:defRPr/>
            </a:pPr>
            <a:r>
              <a:rPr lang="en-AU" sz="2800" dirty="0" smtClean="0"/>
              <a:t>		J:	Um bread?  No I don't have a bread. </a:t>
            </a:r>
          </a:p>
          <a:p>
            <a:pPr>
              <a:lnSpc>
                <a:spcPct val="80000"/>
              </a:lnSpc>
              <a:buNone/>
              <a:defRPr/>
            </a:pPr>
            <a:r>
              <a:rPr lang="en-AU" sz="2800" dirty="0" smtClean="0"/>
              <a:t>			Have you a - oh sorry. </a:t>
            </a:r>
          </a:p>
          <a:p>
            <a:pPr>
              <a:lnSpc>
                <a:spcPct val="80000"/>
              </a:lnSpc>
              <a:buNone/>
              <a:defRPr/>
            </a:pPr>
            <a:r>
              <a:rPr lang="en-AU" sz="2800" dirty="0" smtClean="0"/>
              <a:t>			(</a:t>
            </a:r>
            <a:r>
              <a:rPr lang="en-AU" sz="2800" i="1" dirty="0" smtClean="0"/>
              <a:t>Locates picture of bread) </a:t>
            </a:r>
          </a:p>
          <a:p>
            <a:pPr>
              <a:lnSpc>
                <a:spcPct val="80000"/>
              </a:lnSpc>
              <a:buNone/>
              <a:defRPr/>
            </a:pPr>
            <a:r>
              <a:rPr lang="en-AU" sz="2800" i="1" dirty="0" smtClean="0"/>
              <a:t>			</a:t>
            </a:r>
            <a:r>
              <a:rPr lang="en-AU" sz="2800" dirty="0" smtClean="0"/>
              <a:t>Um put it where?		</a:t>
            </a:r>
          </a:p>
          <a:p>
            <a:pPr>
              <a:lnSpc>
                <a:spcPct val="80000"/>
              </a:lnSpc>
              <a:buNone/>
              <a:defRPr/>
            </a:pPr>
            <a:r>
              <a:rPr lang="en-AU" sz="2800" dirty="0" smtClean="0"/>
              <a:t>		</a:t>
            </a:r>
            <a:r>
              <a:rPr lang="en-AU" sz="2800" dirty="0" smtClean="0">
                <a:solidFill>
                  <a:schemeClr val="accent6">
                    <a:lumMod val="60000"/>
                    <a:lumOff val="40000"/>
                  </a:schemeClr>
                </a:solidFill>
              </a:rPr>
              <a:t>R:	In the bread.</a:t>
            </a:r>
          </a:p>
          <a:p>
            <a:pPr>
              <a:lnSpc>
                <a:spcPct val="80000"/>
              </a:lnSpc>
              <a:buNone/>
              <a:defRPr/>
            </a:pPr>
            <a:r>
              <a:rPr lang="en-AU" sz="2800" dirty="0" smtClean="0"/>
              <a:t>		J:	Huh?</a:t>
            </a:r>
          </a:p>
          <a:p>
            <a:pPr>
              <a:lnSpc>
                <a:spcPct val="80000"/>
              </a:lnSpc>
              <a:buNone/>
              <a:defRPr/>
            </a:pPr>
            <a:r>
              <a:rPr lang="en-AU" sz="2800" dirty="0" smtClean="0"/>
              <a:t>		</a:t>
            </a:r>
            <a:r>
              <a:rPr lang="en-AU" sz="2800" dirty="0" smtClean="0">
                <a:solidFill>
                  <a:schemeClr val="accent6">
                    <a:lumMod val="60000"/>
                    <a:lumOff val="40000"/>
                  </a:schemeClr>
                </a:solidFill>
              </a:rPr>
              <a:t>R:	In the table. Table</a:t>
            </a:r>
            <a:r>
              <a:rPr lang="en-AU" sz="2800" dirty="0" smtClean="0"/>
              <a:t>.</a:t>
            </a:r>
          </a:p>
          <a:p>
            <a:pPr>
              <a:lnSpc>
                <a:spcPct val="80000"/>
              </a:lnSpc>
              <a:buNone/>
              <a:defRPr/>
            </a:pPr>
            <a:r>
              <a:rPr lang="en-AU" sz="2800" dirty="0" smtClean="0"/>
              <a:t>		J:	No I want to put in the - in the 			bread I like here. </a:t>
            </a:r>
          </a:p>
          <a:p>
            <a:pPr>
              <a:lnSpc>
                <a:spcPct val="80000"/>
              </a:lnSpc>
              <a:buNone/>
              <a:defRPr/>
            </a:pPr>
            <a:r>
              <a:rPr lang="en-AU" sz="2800" dirty="0" smtClean="0"/>
              <a:t>			(</a:t>
            </a:r>
            <a:r>
              <a:rPr lang="en-AU" sz="2800" i="1" dirty="0" smtClean="0"/>
              <a:t>Points to a different position for </a:t>
            </a:r>
          </a:p>
          <a:p>
            <a:pPr>
              <a:lnSpc>
                <a:spcPct val="80000"/>
              </a:lnSpc>
              <a:buNone/>
              <a:defRPr/>
            </a:pPr>
            <a:r>
              <a:rPr lang="en-AU" sz="2800" i="1" dirty="0" smtClean="0"/>
              <a:t>			the bread).</a:t>
            </a:r>
          </a:p>
          <a:p>
            <a:pPr>
              <a:lnSpc>
                <a:spcPct val="80000"/>
              </a:lnSpc>
              <a:buNone/>
              <a:defRPr/>
            </a:pPr>
            <a:endParaRPr lang="en-AU" sz="2800" i="1" dirty="0" smtClean="0"/>
          </a:p>
          <a:p>
            <a:pPr algn="r">
              <a:lnSpc>
                <a:spcPct val="80000"/>
              </a:lnSpc>
              <a:buNone/>
              <a:defRPr/>
            </a:pPr>
            <a:r>
              <a:rPr lang="en-AU" sz="1800" dirty="0" smtClean="0"/>
              <a:t>		Children aged 5 – 7 years (Oliver, 2009)</a:t>
            </a:r>
            <a:endParaRPr lang="en-AU" sz="1800" i="1" dirty="0" smtClean="0"/>
          </a:p>
          <a:p>
            <a:endParaRPr lang="en-AU" dirty="0"/>
          </a:p>
        </p:txBody>
      </p:sp>
      <p:sp>
        <p:nvSpPr>
          <p:cNvPr id="3" name="Title 2"/>
          <p:cNvSpPr>
            <a:spLocks noGrp="1"/>
          </p:cNvSpPr>
          <p:nvPr>
            <p:ph type="title"/>
          </p:nvPr>
        </p:nvSpPr>
        <p:spPr/>
        <p:txBody>
          <a:bodyPr/>
          <a:lstStyle/>
          <a:p>
            <a:r>
              <a:rPr lang="en-AU" dirty="0" smtClean="0"/>
              <a:t>Less bound by task conditions</a:t>
            </a:r>
            <a:endParaRPr lang="en-A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AU" sz="2800" i="1" dirty="0" smtClean="0"/>
              <a:t>Younger children</a:t>
            </a:r>
          </a:p>
          <a:p>
            <a:pPr>
              <a:buNone/>
            </a:pPr>
            <a:endParaRPr lang="en-AU" sz="2800" i="1" dirty="0" smtClean="0"/>
          </a:p>
          <a:p>
            <a:pPr>
              <a:buNone/>
            </a:pPr>
            <a:r>
              <a:rPr lang="en-AU" sz="2800" dirty="0" smtClean="0">
                <a:solidFill>
                  <a:srgbClr val="FF0000"/>
                </a:solidFill>
              </a:rPr>
              <a:t>I: Does a horse have a tail?	</a:t>
            </a:r>
          </a:p>
          <a:p>
            <a:pPr>
              <a:buNone/>
            </a:pPr>
            <a:r>
              <a:rPr lang="en-AU" sz="2800" dirty="0" smtClean="0">
                <a:solidFill>
                  <a:schemeClr val="accent5"/>
                </a:solidFill>
              </a:rPr>
              <a:t>P: Yes	</a:t>
            </a:r>
            <a:r>
              <a:rPr lang="en-AU" sz="2800" dirty="0" smtClean="0">
                <a:solidFill>
                  <a:srgbClr val="FF0000"/>
                </a:solidFill>
              </a:rPr>
              <a:t>			</a:t>
            </a:r>
          </a:p>
          <a:p>
            <a:pPr>
              <a:buNone/>
            </a:pPr>
            <a:r>
              <a:rPr lang="en-AU" sz="2800" dirty="0" smtClean="0">
                <a:solidFill>
                  <a:srgbClr val="FF0000"/>
                </a:solidFill>
              </a:rPr>
              <a:t>I:  Yes&gt;</a:t>
            </a:r>
          </a:p>
          <a:p>
            <a:pPr>
              <a:buNone/>
            </a:pPr>
            <a:r>
              <a:rPr lang="en-AU" sz="2800" dirty="0" smtClean="0">
                <a:solidFill>
                  <a:schemeClr val="accent5"/>
                </a:solidFill>
              </a:rPr>
              <a:t>P: What?</a:t>
            </a:r>
          </a:p>
          <a:p>
            <a:pPr>
              <a:buNone/>
            </a:pPr>
            <a:r>
              <a:rPr lang="en-AU" sz="2800" dirty="0" smtClean="0">
                <a:solidFill>
                  <a:srgbClr val="FF0000"/>
                </a:solidFill>
              </a:rPr>
              <a:t>I:  </a:t>
            </a:r>
            <a:r>
              <a:rPr lang="en-AU" sz="2800" dirty="0" err="1" smtClean="0">
                <a:solidFill>
                  <a:srgbClr val="FF0000"/>
                </a:solidFill>
              </a:rPr>
              <a:t>Do:ng</a:t>
            </a:r>
            <a:r>
              <a:rPr lang="en-AU" sz="2800" dirty="0" smtClean="0">
                <a:solidFill>
                  <a:srgbClr val="FF0000"/>
                </a:solidFill>
              </a:rPr>
              <a:t> </a:t>
            </a:r>
            <a:r>
              <a:rPr lang="en-AU" sz="2800" dirty="0" err="1" smtClean="0">
                <a:solidFill>
                  <a:srgbClr val="FF0000"/>
                </a:solidFill>
              </a:rPr>
              <a:t>do:ng</a:t>
            </a:r>
            <a:r>
              <a:rPr lang="en-AU" sz="2800" dirty="0" smtClean="0">
                <a:solidFill>
                  <a:srgbClr val="FF0000"/>
                </a:solidFill>
              </a:rPr>
              <a:t>			</a:t>
            </a:r>
          </a:p>
          <a:p>
            <a:pPr>
              <a:buNone/>
            </a:pPr>
            <a:endParaRPr lang="en-AU" sz="2800" i="1" dirty="0" smtClean="0"/>
          </a:p>
          <a:p>
            <a:pPr>
              <a:buNone/>
            </a:pPr>
            <a:r>
              <a:rPr lang="en-AU" sz="2800" i="1" dirty="0" smtClean="0"/>
              <a:t>Older children</a:t>
            </a:r>
          </a:p>
          <a:p>
            <a:pPr>
              <a:buNone/>
            </a:pPr>
            <a:endParaRPr lang="en-AU" sz="2800" dirty="0" smtClean="0">
              <a:solidFill>
                <a:srgbClr val="FF0000"/>
              </a:solidFill>
            </a:endParaRPr>
          </a:p>
          <a:p>
            <a:pPr>
              <a:buNone/>
            </a:pPr>
            <a:r>
              <a:rPr lang="en-AU" sz="2800" dirty="0" smtClean="0">
                <a:solidFill>
                  <a:srgbClr val="0070C0"/>
                </a:solidFill>
              </a:rPr>
              <a:t>R: Let’s see oh here’s car’s wheels,</a:t>
            </a:r>
            <a:endParaRPr lang="en-AU" sz="2800" dirty="0" smtClean="0">
              <a:solidFill>
                <a:srgbClr val="FF0000"/>
              </a:solidFill>
            </a:endParaRPr>
          </a:p>
          <a:p>
            <a:pPr>
              <a:buNone/>
            </a:pPr>
            <a:r>
              <a:rPr lang="en-AU" sz="2800" dirty="0" smtClean="0">
                <a:solidFill>
                  <a:srgbClr val="FF0000"/>
                </a:solidFill>
              </a:rPr>
              <a:t>	  </a:t>
            </a:r>
            <a:r>
              <a:rPr lang="en-AU" sz="2800" dirty="0" smtClean="0">
                <a:solidFill>
                  <a:srgbClr val="0070C0"/>
                </a:solidFill>
              </a:rPr>
              <a:t>tree (sing song voice)</a:t>
            </a:r>
          </a:p>
          <a:p>
            <a:pPr>
              <a:buNone/>
            </a:pPr>
            <a:endParaRPr lang="en-AU" sz="2800" dirty="0" smtClean="0">
              <a:solidFill>
                <a:srgbClr val="0070C0"/>
              </a:solidFill>
            </a:endParaRPr>
          </a:p>
          <a:p>
            <a:pPr algn="r">
              <a:buNone/>
            </a:pPr>
            <a:r>
              <a:rPr lang="en-US" sz="2300" dirty="0" smtClean="0"/>
              <a:t>Oliver, Philp and Duchesne, (In preparation)</a:t>
            </a:r>
          </a:p>
          <a:p>
            <a:pPr>
              <a:buNone/>
            </a:pPr>
            <a:endParaRPr lang="en-AU" sz="2800" dirty="0" smtClean="0">
              <a:solidFill>
                <a:srgbClr val="FF0000"/>
              </a:solidFill>
            </a:endParaRPr>
          </a:p>
        </p:txBody>
      </p:sp>
      <p:sp>
        <p:nvSpPr>
          <p:cNvPr id="3" name="Title 2"/>
          <p:cNvSpPr>
            <a:spLocks noGrp="1"/>
          </p:cNvSpPr>
          <p:nvPr>
            <p:ph type="title"/>
          </p:nvPr>
        </p:nvSpPr>
        <p:spPr/>
        <p:txBody>
          <a:bodyPr/>
          <a:lstStyle/>
          <a:p>
            <a:r>
              <a:rPr lang="en-AU" dirty="0" smtClean="0"/>
              <a:t>Fun</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229600" cy="5000660"/>
          </a:xfrm>
        </p:spPr>
        <p:txBody>
          <a:bodyPr>
            <a:normAutofit fontScale="92500" lnSpcReduction="20000"/>
          </a:bodyPr>
          <a:lstStyle/>
          <a:p>
            <a:pPr>
              <a:buNone/>
            </a:pPr>
            <a:r>
              <a:rPr lang="en-AU" dirty="0" smtClean="0"/>
              <a:t>	Child L2 learners do engage in interactions that facilitate SLA.  For example, they can provide </a:t>
            </a:r>
            <a:r>
              <a:rPr lang="en-AU" u="sng" dirty="0" smtClean="0"/>
              <a:t>comprehensive input</a:t>
            </a:r>
            <a:r>
              <a:rPr lang="en-AU" dirty="0" smtClean="0"/>
              <a:t> to each other:</a:t>
            </a:r>
          </a:p>
          <a:p>
            <a:pPr>
              <a:buNone/>
            </a:pPr>
            <a:endParaRPr lang="en-AU" dirty="0" smtClean="0"/>
          </a:p>
          <a:p>
            <a:pPr>
              <a:buNone/>
            </a:pPr>
            <a:r>
              <a:rPr lang="en-AU" dirty="0" smtClean="0"/>
              <a:t>	</a:t>
            </a:r>
            <a:r>
              <a:rPr lang="en-AU" dirty="0" smtClean="0">
                <a:solidFill>
                  <a:srgbClr val="FF0000"/>
                </a:solidFill>
              </a:rPr>
              <a:t>A:	How tall is the tree?</a:t>
            </a:r>
          </a:p>
          <a:p>
            <a:pPr>
              <a:buNone/>
            </a:pPr>
            <a:r>
              <a:rPr lang="en-AU" dirty="0" smtClean="0">
                <a:solidFill>
                  <a:srgbClr val="FF0000"/>
                </a:solidFill>
              </a:rPr>
              <a:t>	</a:t>
            </a:r>
            <a:r>
              <a:rPr lang="en-AU" dirty="0" smtClean="0">
                <a:solidFill>
                  <a:schemeClr val="accent5"/>
                </a:solidFill>
              </a:rPr>
              <a:t>B:	How – tall?</a:t>
            </a:r>
          </a:p>
          <a:p>
            <a:pPr>
              <a:buNone/>
            </a:pPr>
            <a:r>
              <a:rPr lang="en-AU" dirty="0" smtClean="0">
                <a:solidFill>
                  <a:srgbClr val="FF0000"/>
                </a:solidFill>
              </a:rPr>
              <a:t>	A:	Yeah</a:t>
            </a:r>
          </a:p>
          <a:p>
            <a:pPr>
              <a:buNone/>
            </a:pPr>
            <a:r>
              <a:rPr lang="en-AU" dirty="0" smtClean="0">
                <a:solidFill>
                  <a:srgbClr val="FF0000"/>
                </a:solidFill>
              </a:rPr>
              <a:t>	</a:t>
            </a:r>
            <a:r>
              <a:rPr lang="en-AU" dirty="0" smtClean="0">
                <a:solidFill>
                  <a:schemeClr val="accent5"/>
                </a:solidFill>
              </a:rPr>
              <a:t>B:	Just this one?</a:t>
            </a:r>
          </a:p>
          <a:p>
            <a:pPr>
              <a:buNone/>
            </a:pPr>
            <a:r>
              <a:rPr lang="en-AU" dirty="0" smtClean="0">
                <a:solidFill>
                  <a:srgbClr val="FF0000"/>
                </a:solidFill>
              </a:rPr>
              <a:t>	A:	How tall?</a:t>
            </a:r>
          </a:p>
          <a:p>
            <a:pPr>
              <a:buNone/>
            </a:pPr>
            <a:r>
              <a:rPr lang="en-AU" dirty="0" smtClean="0">
                <a:solidFill>
                  <a:schemeClr val="accent5"/>
                </a:solidFill>
              </a:rPr>
              <a:t>	B:	That one or the other one?</a:t>
            </a:r>
          </a:p>
          <a:p>
            <a:pPr>
              <a:buNone/>
            </a:pPr>
            <a:r>
              <a:rPr lang="en-AU" dirty="0" smtClean="0">
                <a:solidFill>
                  <a:srgbClr val="FF0000"/>
                </a:solidFill>
              </a:rPr>
              <a:t>	A:	No, this one (</a:t>
            </a:r>
            <a:r>
              <a:rPr lang="en-AU" i="1" dirty="0" smtClean="0">
                <a:solidFill>
                  <a:srgbClr val="FF0000"/>
                </a:solidFill>
              </a:rPr>
              <a:t>draws a line going up). </a:t>
            </a:r>
            <a:r>
              <a:rPr lang="en-AU" dirty="0" smtClean="0">
                <a:solidFill>
                  <a:srgbClr val="FF0000"/>
                </a:solidFill>
              </a:rPr>
              <a:t>I mean</a:t>
            </a:r>
          </a:p>
          <a:p>
            <a:pPr>
              <a:buNone/>
            </a:pPr>
            <a:r>
              <a:rPr lang="en-AU" dirty="0" smtClean="0">
                <a:solidFill>
                  <a:srgbClr val="FF0000"/>
                </a:solidFill>
              </a:rPr>
              <a:t>		it’s like this.  How tall?</a:t>
            </a:r>
          </a:p>
          <a:p>
            <a:pPr>
              <a:buNone/>
            </a:pPr>
            <a:r>
              <a:rPr lang="en-AU" dirty="0" smtClean="0">
                <a:solidFill>
                  <a:schemeClr val="accent5"/>
                </a:solidFill>
              </a:rPr>
              <a:t>	B:	Oh.  Yeah, ah, seven.</a:t>
            </a:r>
          </a:p>
          <a:p>
            <a:pPr algn="r">
              <a:buNone/>
            </a:pPr>
            <a:r>
              <a:rPr lang="en-AU" sz="2200" dirty="0" smtClean="0"/>
              <a:t>Oliver, 1995</a:t>
            </a:r>
          </a:p>
          <a:p>
            <a:pPr>
              <a:buNone/>
            </a:pPr>
            <a:endParaRPr lang="en-AU" dirty="0" smtClean="0"/>
          </a:p>
          <a:p>
            <a:pPr>
              <a:buNone/>
            </a:pPr>
            <a:endParaRPr lang="en-AU" dirty="0"/>
          </a:p>
        </p:txBody>
      </p:sp>
      <p:sp>
        <p:nvSpPr>
          <p:cNvPr id="3" name="Title 2"/>
          <p:cNvSpPr>
            <a:spLocks noGrp="1"/>
          </p:cNvSpPr>
          <p:nvPr>
            <p:ph type="title"/>
          </p:nvPr>
        </p:nvSpPr>
        <p:spPr>
          <a:xfrm>
            <a:off x="428596" y="285728"/>
            <a:ext cx="8229600" cy="1143000"/>
          </a:xfrm>
        </p:spPr>
        <p:txBody>
          <a:bodyPr>
            <a:normAutofit/>
          </a:bodyPr>
          <a:lstStyle/>
          <a:p>
            <a:r>
              <a:rPr lang="en-AU" dirty="0" smtClean="0"/>
              <a:t>Child learners and SLA</a:t>
            </a:r>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nSpc>
                <a:spcPct val="90000"/>
              </a:lnSpc>
              <a:buNone/>
              <a:defRPr/>
            </a:pPr>
            <a:r>
              <a:rPr lang="en-NZ" sz="2400" dirty="0" smtClean="0"/>
              <a:t>This may serve two functions:</a:t>
            </a:r>
          </a:p>
          <a:p>
            <a:pPr marL="609600" indent="-609600">
              <a:lnSpc>
                <a:spcPct val="90000"/>
              </a:lnSpc>
              <a:buNone/>
              <a:defRPr/>
            </a:pPr>
            <a:endParaRPr lang="en-NZ" sz="2400" dirty="0" smtClean="0"/>
          </a:p>
          <a:p>
            <a:pPr marL="609600" indent="-609600">
              <a:lnSpc>
                <a:spcPct val="90000"/>
              </a:lnSpc>
              <a:buNone/>
              <a:defRPr/>
            </a:pPr>
            <a:r>
              <a:rPr lang="en-NZ" sz="2400" dirty="0" smtClean="0"/>
              <a:t>1. Language play - </a:t>
            </a:r>
            <a:r>
              <a:rPr lang="en-US" sz="2400" dirty="0" smtClean="0"/>
              <a:t>spontaneous, just for the fun of it</a:t>
            </a:r>
          </a:p>
          <a:p>
            <a:pPr marL="609600" indent="-609600">
              <a:lnSpc>
                <a:spcPct val="90000"/>
              </a:lnSpc>
              <a:buNone/>
              <a:defRPr/>
            </a:pPr>
            <a:r>
              <a:rPr lang="en-NZ" sz="2400" dirty="0" smtClean="0"/>
              <a:t>2. Language play as practice (</a:t>
            </a:r>
            <a:r>
              <a:rPr lang="en-NZ" sz="2400" dirty="0" err="1" smtClean="0"/>
              <a:t>Lantolf</a:t>
            </a:r>
            <a:r>
              <a:rPr lang="en-NZ" sz="2400" dirty="0" smtClean="0"/>
              <a:t>, 1997; </a:t>
            </a:r>
            <a:r>
              <a:rPr lang="en-NZ" sz="2400" dirty="0" err="1" smtClean="0"/>
              <a:t>Ohta</a:t>
            </a:r>
            <a:r>
              <a:rPr lang="en-NZ" sz="2400" dirty="0" smtClean="0"/>
              <a:t> 2001)</a:t>
            </a:r>
            <a:endParaRPr lang="en-US" sz="2400" dirty="0" smtClean="0"/>
          </a:p>
          <a:p>
            <a:pPr marL="609600" indent="-609600">
              <a:lnSpc>
                <a:spcPct val="90000"/>
              </a:lnSpc>
              <a:buNone/>
              <a:defRPr/>
            </a:pPr>
            <a:endParaRPr lang="en-US" sz="2400" dirty="0" smtClean="0"/>
          </a:p>
          <a:p>
            <a:pPr marL="609600" indent="-609600">
              <a:lnSpc>
                <a:spcPct val="90000"/>
              </a:lnSpc>
              <a:buNone/>
              <a:defRPr/>
            </a:pPr>
            <a:r>
              <a:rPr lang="en-NZ" sz="2400" dirty="0" smtClean="0"/>
              <a:t>It appears to change in character according </a:t>
            </a:r>
            <a:r>
              <a:rPr lang="en-NZ" sz="2400" dirty="0" smtClean="0"/>
              <a:t>to </a:t>
            </a:r>
            <a:r>
              <a:rPr lang="en-NZ" sz="2400" dirty="0" smtClean="0"/>
              <a:t>age</a:t>
            </a:r>
          </a:p>
          <a:p>
            <a:pPr marL="1371600" lvl="2" indent="-457200">
              <a:lnSpc>
                <a:spcPct val="90000"/>
              </a:lnSpc>
              <a:defRPr/>
            </a:pPr>
            <a:r>
              <a:rPr lang="en-NZ" sz="1800" dirty="0" smtClean="0"/>
              <a:t>Sound play  e.g. puns, songs, rhyme and rhythm, alliteration</a:t>
            </a:r>
          </a:p>
          <a:p>
            <a:pPr marL="1371600" lvl="2" indent="-457200">
              <a:lnSpc>
                <a:spcPct val="90000"/>
              </a:lnSpc>
              <a:defRPr/>
            </a:pPr>
            <a:r>
              <a:rPr lang="en-NZ" sz="1800" dirty="0" smtClean="0"/>
              <a:t>Semantic play</a:t>
            </a:r>
          </a:p>
          <a:p>
            <a:pPr marL="1371600" lvl="2" indent="-457200">
              <a:lnSpc>
                <a:spcPct val="90000"/>
              </a:lnSpc>
              <a:defRPr/>
            </a:pPr>
            <a:r>
              <a:rPr lang="en-NZ" sz="1800" dirty="0" smtClean="0"/>
              <a:t>Play language</a:t>
            </a:r>
          </a:p>
          <a:p>
            <a:endParaRPr lang="en-AU" dirty="0"/>
          </a:p>
        </p:txBody>
      </p:sp>
      <p:sp>
        <p:nvSpPr>
          <p:cNvPr id="3" name="Title 2"/>
          <p:cNvSpPr>
            <a:spLocks noGrp="1"/>
          </p:cNvSpPr>
          <p:nvPr>
            <p:ph type="title"/>
          </p:nvPr>
        </p:nvSpPr>
        <p:spPr/>
        <p:txBody>
          <a:bodyPr/>
          <a:lstStyle/>
          <a:p>
            <a:r>
              <a:rPr lang="en-AU" dirty="0" smtClean="0"/>
              <a:t>Language play</a:t>
            </a:r>
            <a:endParaRPr lang="en-A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81000" indent="-381000">
              <a:lnSpc>
                <a:spcPct val="90000"/>
              </a:lnSpc>
              <a:buNone/>
              <a:defRPr/>
            </a:pPr>
            <a:r>
              <a:rPr lang="en-US" sz="2800" dirty="0" smtClean="0">
                <a:solidFill>
                  <a:srgbClr val="FF0000"/>
                </a:solidFill>
              </a:rPr>
              <a:t>R</a:t>
            </a:r>
            <a:r>
              <a:rPr lang="en-US" sz="2400" dirty="0" smtClean="0">
                <a:solidFill>
                  <a:srgbClr val="FF0000"/>
                </a:solidFill>
              </a:rPr>
              <a:t>		</a:t>
            </a:r>
            <a:r>
              <a:rPr lang="en-US" sz="2800" dirty="0" smtClean="0">
                <a:solidFill>
                  <a:srgbClr val="FF0000"/>
                </a:solidFill>
              </a:rPr>
              <a:t>I’ve got a sticker</a:t>
            </a:r>
          </a:p>
          <a:p>
            <a:pPr marL="381000" indent="-381000">
              <a:lnSpc>
                <a:spcPct val="90000"/>
              </a:lnSpc>
              <a:buNone/>
              <a:defRPr/>
            </a:pPr>
            <a:r>
              <a:rPr lang="en-US" sz="2800" dirty="0" smtClean="0">
                <a:solidFill>
                  <a:schemeClr val="accent5"/>
                </a:solidFill>
              </a:rPr>
              <a:t>S		I’ve got a sticker</a:t>
            </a:r>
          </a:p>
          <a:p>
            <a:pPr marL="381000" indent="-381000">
              <a:lnSpc>
                <a:spcPct val="90000"/>
              </a:lnSpc>
              <a:buNone/>
              <a:defRPr/>
            </a:pPr>
            <a:r>
              <a:rPr lang="en-US" sz="2800" dirty="0" smtClean="0"/>
              <a:t>Y		hey [Roberta]</a:t>
            </a:r>
          </a:p>
          <a:p>
            <a:pPr marL="381000" indent="-381000">
              <a:lnSpc>
                <a:spcPct val="90000"/>
              </a:lnSpc>
              <a:buNone/>
              <a:defRPr/>
            </a:pPr>
            <a:r>
              <a:rPr lang="en-US" sz="2800" dirty="0" smtClean="0">
                <a:solidFill>
                  <a:schemeClr val="accent5"/>
                </a:solidFill>
              </a:rPr>
              <a:t>S		hey [Roberta] I’ll tell you something</a:t>
            </a:r>
          </a:p>
          <a:p>
            <a:pPr marL="381000" indent="-381000">
              <a:lnSpc>
                <a:spcPct val="90000"/>
              </a:lnSpc>
              <a:buNone/>
              <a:defRPr/>
            </a:pPr>
            <a:r>
              <a:rPr lang="en-US" sz="2800" dirty="0" smtClean="0"/>
              <a:t>Y		rubber </a:t>
            </a:r>
            <a:r>
              <a:rPr lang="en-US" sz="2800" dirty="0" err="1" smtClean="0"/>
              <a:t>rubber</a:t>
            </a:r>
            <a:endParaRPr lang="en-US" sz="2800" dirty="0" smtClean="0"/>
          </a:p>
          <a:p>
            <a:pPr marL="381000" indent="-381000">
              <a:lnSpc>
                <a:spcPct val="90000"/>
              </a:lnSpc>
              <a:buNone/>
              <a:defRPr/>
            </a:pPr>
            <a:r>
              <a:rPr lang="en-US" sz="2800" dirty="0" smtClean="0">
                <a:solidFill>
                  <a:schemeClr val="accent5"/>
                </a:solidFill>
              </a:rPr>
              <a:t>S		rubber </a:t>
            </a:r>
            <a:r>
              <a:rPr lang="en-US" sz="2800" dirty="0" err="1" smtClean="0">
                <a:solidFill>
                  <a:schemeClr val="accent5"/>
                </a:solidFill>
              </a:rPr>
              <a:t>rubber</a:t>
            </a:r>
            <a:r>
              <a:rPr lang="en-US" sz="2800" dirty="0" smtClean="0">
                <a:solidFill>
                  <a:schemeClr val="accent5"/>
                </a:solidFill>
              </a:rPr>
              <a:t> </a:t>
            </a:r>
            <a:r>
              <a:rPr lang="en-US" sz="2800" dirty="0" err="1" smtClean="0">
                <a:solidFill>
                  <a:schemeClr val="accent5"/>
                </a:solidFill>
              </a:rPr>
              <a:t>rubber</a:t>
            </a:r>
            <a:r>
              <a:rPr lang="en-US" sz="2800" dirty="0" smtClean="0">
                <a:solidFill>
                  <a:schemeClr val="accent5"/>
                </a:solidFill>
              </a:rPr>
              <a:t> </a:t>
            </a:r>
          </a:p>
          <a:p>
            <a:pPr marL="381000" indent="-381000">
              <a:lnSpc>
                <a:spcPct val="90000"/>
              </a:lnSpc>
              <a:buNone/>
              <a:defRPr/>
            </a:pPr>
            <a:r>
              <a:rPr lang="en-US" sz="2800" dirty="0" smtClean="0">
                <a:solidFill>
                  <a:schemeClr val="accent5"/>
                </a:solidFill>
              </a:rPr>
              <a:t>		</a:t>
            </a:r>
            <a:r>
              <a:rPr lang="en-US" sz="2400" dirty="0" smtClean="0">
                <a:solidFill>
                  <a:schemeClr val="accent5"/>
                </a:solidFill>
              </a:rPr>
              <a:t>[</a:t>
            </a:r>
            <a:r>
              <a:rPr lang="en-US" sz="2400" i="1" dirty="0" smtClean="0">
                <a:solidFill>
                  <a:schemeClr val="accent5"/>
                </a:solidFill>
              </a:rPr>
              <a:t>imitating rolled /r/ of Y</a:t>
            </a:r>
            <a:r>
              <a:rPr lang="en-US" sz="2400" dirty="0" smtClean="0">
                <a:solidFill>
                  <a:schemeClr val="accent5"/>
                </a:solidFill>
              </a:rPr>
              <a:t>]</a:t>
            </a:r>
          </a:p>
          <a:p>
            <a:pPr marL="381000" indent="-381000">
              <a:lnSpc>
                <a:spcPct val="90000"/>
              </a:lnSpc>
              <a:buNone/>
              <a:defRPr/>
            </a:pPr>
            <a:r>
              <a:rPr lang="en-US" sz="2800" dirty="0" smtClean="0">
                <a:solidFill>
                  <a:srgbClr val="FF0000"/>
                </a:solidFill>
              </a:rPr>
              <a:t>R		rub </a:t>
            </a:r>
            <a:r>
              <a:rPr lang="en-US" sz="2800" dirty="0" err="1" smtClean="0">
                <a:solidFill>
                  <a:srgbClr val="FF0000"/>
                </a:solidFill>
              </a:rPr>
              <a:t>rub</a:t>
            </a:r>
            <a:r>
              <a:rPr lang="en-US" sz="2800" dirty="0" smtClean="0">
                <a:solidFill>
                  <a:srgbClr val="FF0000"/>
                </a:solidFill>
              </a:rPr>
              <a:t> rubber</a:t>
            </a:r>
          </a:p>
          <a:p>
            <a:pPr marL="381000" indent="-381000">
              <a:lnSpc>
                <a:spcPct val="90000"/>
              </a:lnSpc>
              <a:buNone/>
              <a:defRPr/>
            </a:pPr>
            <a:r>
              <a:rPr lang="en-US" sz="2800" dirty="0" smtClean="0">
                <a:solidFill>
                  <a:schemeClr val="accent5"/>
                </a:solidFill>
              </a:rPr>
              <a:t>S		rubber </a:t>
            </a:r>
            <a:r>
              <a:rPr lang="en-US" sz="2800" dirty="0" err="1" smtClean="0">
                <a:solidFill>
                  <a:schemeClr val="accent5"/>
                </a:solidFill>
              </a:rPr>
              <a:t>rubber</a:t>
            </a:r>
            <a:r>
              <a:rPr lang="en-US" sz="2800" dirty="0" smtClean="0">
                <a:solidFill>
                  <a:schemeClr val="accent5"/>
                </a:solidFill>
              </a:rPr>
              <a:t> </a:t>
            </a:r>
            <a:r>
              <a:rPr lang="en-US" sz="2800" dirty="0" err="1" smtClean="0">
                <a:solidFill>
                  <a:schemeClr val="accent5"/>
                </a:solidFill>
              </a:rPr>
              <a:t>rubber</a:t>
            </a:r>
            <a:r>
              <a:rPr lang="en-US" sz="2800" dirty="0" smtClean="0">
                <a:solidFill>
                  <a:schemeClr val="accent5"/>
                </a:solidFill>
              </a:rPr>
              <a:t> </a:t>
            </a:r>
          </a:p>
          <a:p>
            <a:pPr marL="381000" indent="-381000">
              <a:lnSpc>
                <a:spcPct val="90000"/>
              </a:lnSpc>
              <a:buNone/>
              <a:defRPr/>
            </a:pPr>
            <a:r>
              <a:rPr lang="en-US" sz="2800" dirty="0" smtClean="0">
                <a:solidFill>
                  <a:schemeClr val="accent5"/>
                </a:solidFill>
              </a:rPr>
              <a:t>		</a:t>
            </a:r>
            <a:r>
              <a:rPr lang="en-US" sz="2400" dirty="0" smtClean="0">
                <a:solidFill>
                  <a:schemeClr val="accent5"/>
                </a:solidFill>
              </a:rPr>
              <a:t>[attempting rolled /r/ without success]</a:t>
            </a:r>
          </a:p>
          <a:p>
            <a:pPr marL="381000" indent="-381000">
              <a:lnSpc>
                <a:spcPct val="90000"/>
              </a:lnSpc>
              <a:buNone/>
              <a:defRPr/>
            </a:pPr>
            <a:endParaRPr lang="en-NZ" sz="2000" dirty="0" smtClean="0"/>
          </a:p>
          <a:p>
            <a:pPr marL="381000" indent="-381000">
              <a:lnSpc>
                <a:spcPct val="90000"/>
              </a:lnSpc>
              <a:buNone/>
              <a:defRPr/>
            </a:pPr>
            <a:r>
              <a:rPr lang="en-NZ" sz="2400" dirty="0" smtClean="0"/>
              <a:t>Three friends in class: NS, NNS 6yr olds </a:t>
            </a:r>
            <a:endParaRPr lang="en-NZ" sz="2400" dirty="0" smtClean="0"/>
          </a:p>
          <a:p>
            <a:pPr marL="381000" indent="-381000">
              <a:lnSpc>
                <a:spcPct val="90000"/>
              </a:lnSpc>
              <a:buNone/>
              <a:defRPr/>
            </a:pPr>
            <a:endParaRPr lang="en-NZ" sz="2400" dirty="0" smtClean="0"/>
          </a:p>
          <a:p>
            <a:pPr marL="381000" indent="-381000">
              <a:lnSpc>
                <a:spcPct val="90000"/>
              </a:lnSpc>
              <a:buNone/>
              <a:defRPr/>
            </a:pPr>
            <a:r>
              <a:rPr lang="en-NZ" sz="2400" dirty="0" smtClean="0"/>
              <a:t>						</a:t>
            </a:r>
            <a:r>
              <a:rPr lang="en-NZ" sz="2200" dirty="0" smtClean="0"/>
              <a:t>(Philp &amp; </a:t>
            </a:r>
            <a:r>
              <a:rPr lang="en-NZ" sz="2200" dirty="0" err="1" smtClean="0"/>
              <a:t>Duchesne</a:t>
            </a:r>
            <a:r>
              <a:rPr lang="en-NZ" sz="2200" dirty="0" smtClean="0"/>
              <a:t>, 2008)</a:t>
            </a:r>
            <a:endParaRPr lang="en-US" sz="2200" dirty="0" smtClean="0"/>
          </a:p>
          <a:p>
            <a:endParaRPr lang="en-AU" dirty="0"/>
          </a:p>
        </p:txBody>
      </p:sp>
      <p:sp>
        <p:nvSpPr>
          <p:cNvPr id="3" name="Title 2"/>
          <p:cNvSpPr>
            <a:spLocks noGrp="1"/>
          </p:cNvSpPr>
          <p:nvPr>
            <p:ph type="title"/>
          </p:nvPr>
        </p:nvSpPr>
        <p:spPr/>
        <p:txBody>
          <a:bodyPr/>
          <a:lstStyle/>
          <a:p>
            <a:r>
              <a:rPr lang="en-AU" dirty="0" smtClean="0"/>
              <a:t>Example of language play</a:t>
            </a:r>
            <a:endParaRPr lang="en-A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defRPr/>
            </a:pPr>
            <a:r>
              <a:rPr lang="en-NZ" sz="2400" dirty="0" smtClean="0">
                <a:solidFill>
                  <a:schemeClr val="accent5"/>
                </a:solidFill>
              </a:rPr>
              <a:t>K: 	(</a:t>
            </a:r>
            <a:r>
              <a:rPr lang="en-NZ" sz="2400" i="1" dirty="0" smtClean="0">
                <a:solidFill>
                  <a:schemeClr val="accent5"/>
                </a:solidFill>
              </a:rPr>
              <a:t>To her younger brother</a:t>
            </a:r>
            <a:r>
              <a:rPr lang="en-NZ" sz="2400" dirty="0" smtClean="0">
                <a:solidFill>
                  <a:schemeClr val="accent5"/>
                </a:solidFill>
              </a:rPr>
              <a:t>)  </a:t>
            </a:r>
          </a:p>
          <a:p>
            <a:pPr>
              <a:lnSpc>
                <a:spcPct val="90000"/>
              </a:lnSpc>
              <a:buNone/>
              <a:defRPr/>
            </a:pPr>
            <a:r>
              <a:rPr lang="en-NZ" sz="2400" dirty="0" smtClean="0">
                <a:solidFill>
                  <a:schemeClr val="accent5"/>
                </a:solidFill>
              </a:rPr>
              <a:t>		Hey, M – let’s play families.  </a:t>
            </a:r>
          </a:p>
          <a:p>
            <a:pPr>
              <a:lnSpc>
                <a:spcPct val="90000"/>
              </a:lnSpc>
              <a:buNone/>
              <a:defRPr/>
            </a:pPr>
            <a:r>
              <a:rPr lang="en-NZ" sz="2400" dirty="0" smtClean="0">
                <a:solidFill>
                  <a:srgbClr val="FF0000"/>
                </a:solidFill>
              </a:rPr>
              <a:t>M:	 Yeah!</a:t>
            </a:r>
          </a:p>
          <a:p>
            <a:pPr>
              <a:lnSpc>
                <a:spcPct val="90000"/>
              </a:lnSpc>
              <a:buNone/>
              <a:defRPr/>
            </a:pPr>
            <a:r>
              <a:rPr lang="en-NZ" sz="2400" dirty="0" smtClean="0">
                <a:solidFill>
                  <a:schemeClr val="accent5"/>
                </a:solidFill>
              </a:rPr>
              <a:t>K:	We’ll pretend we’re brother and sister.</a:t>
            </a:r>
          </a:p>
          <a:p>
            <a:pPr>
              <a:lnSpc>
                <a:spcPct val="90000"/>
              </a:lnSpc>
              <a:buNone/>
              <a:defRPr/>
            </a:pPr>
            <a:r>
              <a:rPr lang="en-NZ" sz="2400" dirty="0" smtClean="0">
                <a:solidFill>
                  <a:srgbClr val="FF0000"/>
                </a:solidFill>
              </a:rPr>
              <a:t>M: 	Yeah.</a:t>
            </a:r>
          </a:p>
          <a:p>
            <a:pPr>
              <a:lnSpc>
                <a:spcPct val="90000"/>
              </a:lnSpc>
              <a:buNone/>
              <a:defRPr/>
            </a:pPr>
            <a:r>
              <a:rPr lang="en-NZ" sz="2400" dirty="0" smtClean="0">
                <a:solidFill>
                  <a:schemeClr val="accent6">
                    <a:lumMod val="60000"/>
                    <a:lumOff val="40000"/>
                  </a:schemeClr>
                </a:solidFill>
              </a:rPr>
              <a:t>K:	I’ll be the sister and you be the brother.</a:t>
            </a:r>
          </a:p>
          <a:p>
            <a:pPr>
              <a:lnSpc>
                <a:spcPct val="90000"/>
              </a:lnSpc>
              <a:buNone/>
              <a:defRPr/>
            </a:pPr>
            <a:endParaRPr lang="en-NZ" sz="2400" i="1" dirty="0" smtClean="0">
              <a:solidFill>
                <a:srgbClr val="FF0000"/>
              </a:solidFill>
            </a:endParaRPr>
          </a:p>
          <a:p>
            <a:pPr>
              <a:lnSpc>
                <a:spcPct val="90000"/>
              </a:lnSpc>
              <a:buNone/>
              <a:defRPr/>
            </a:pPr>
            <a:endParaRPr lang="en-NZ" sz="2400" dirty="0" smtClean="0"/>
          </a:p>
          <a:p>
            <a:endParaRPr lang="en-AU" dirty="0"/>
          </a:p>
        </p:txBody>
      </p:sp>
      <p:sp>
        <p:nvSpPr>
          <p:cNvPr id="3" name="Title 2"/>
          <p:cNvSpPr>
            <a:spLocks noGrp="1"/>
          </p:cNvSpPr>
          <p:nvPr>
            <p:ph type="title"/>
          </p:nvPr>
        </p:nvSpPr>
        <p:spPr/>
        <p:txBody>
          <a:bodyPr/>
          <a:lstStyle/>
          <a:p>
            <a:r>
              <a:rPr lang="en-AU" dirty="0" smtClean="0"/>
              <a:t>Play language</a:t>
            </a:r>
            <a:endParaRPr lang="en-A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929222"/>
          </a:xfrm>
        </p:spPr>
        <p:txBody>
          <a:bodyPr>
            <a:normAutofit fontScale="77500" lnSpcReduction="20000"/>
          </a:bodyPr>
          <a:lstStyle/>
          <a:p>
            <a:pPr>
              <a:defRPr/>
            </a:pPr>
            <a:r>
              <a:rPr lang="en-AU" dirty="0" smtClean="0"/>
              <a:t>Because of the nature of the ‘being’ child SLA is distinct from adult SLA</a:t>
            </a:r>
          </a:p>
          <a:p>
            <a:pPr>
              <a:buNone/>
              <a:defRPr/>
            </a:pPr>
            <a:r>
              <a:rPr lang="en-AU" dirty="0" smtClean="0"/>
              <a:t> </a:t>
            </a:r>
          </a:p>
          <a:p>
            <a:pPr>
              <a:defRPr/>
            </a:pPr>
            <a:r>
              <a:rPr lang="en-AU" dirty="0" smtClean="0"/>
              <a:t>There are different stages of child SLA</a:t>
            </a:r>
          </a:p>
          <a:p>
            <a:pPr>
              <a:buNone/>
              <a:defRPr/>
            </a:pPr>
            <a:endParaRPr lang="en-AU" dirty="0" smtClean="0"/>
          </a:p>
          <a:p>
            <a:pPr>
              <a:defRPr/>
            </a:pPr>
            <a:r>
              <a:rPr lang="en-AU" dirty="0" smtClean="0"/>
              <a:t>Age, interlocutors and context all contribute to and also affect the nature of child SLA</a:t>
            </a:r>
          </a:p>
          <a:p>
            <a:pPr>
              <a:defRPr/>
            </a:pPr>
            <a:endParaRPr lang="en-AU" dirty="0" smtClean="0"/>
          </a:p>
          <a:p>
            <a:pPr>
              <a:defRPr/>
            </a:pPr>
            <a:r>
              <a:rPr lang="en-AU" dirty="0" smtClean="0"/>
              <a:t>We need to take account of this when </a:t>
            </a:r>
            <a:r>
              <a:rPr lang="en-AU" dirty="0" smtClean="0"/>
              <a:t>conducting </a:t>
            </a:r>
            <a:r>
              <a:rPr lang="en-AU" dirty="0" smtClean="0"/>
              <a:t>child SLA research </a:t>
            </a:r>
            <a:endParaRPr lang="en-AU" dirty="0" smtClean="0"/>
          </a:p>
          <a:p>
            <a:pPr>
              <a:defRPr/>
            </a:pPr>
            <a:endParaRPr lang="en-AU" dirty="0" smtClean="0"/>
          </a:p>
          <a:p>
            <a:pPr>
              <a:defRPr/>
            </a:pPr>
            <a:r>
              <a:rPr lang="en-AU" dirty="0" smtClean="0"/>
              <a:t>There is a need for a great deal more child SLA research</a:t>
            </a:r>
            <a:endParaRPr lang="en-AU" dirty="0" smtClean="0"/>
          </a:p>
          <a:p>
            <a:pPr>
              <a:defRPr/>
            </a:pPr>
            <a:endParaRPr lang="en-AU" dirty="0" smtClean="0"/>
          </a:p>
          <a:p>
            <a:pPr>
              <a:defRPr/>
            </a:pPr>
            <a:r>
              <a:rPr lang="en-AU" dirty="0" smtClean="0"/>
              <a:t>As teachers we need to recognise </a:t>
            </a:r>
            <a:r>
              <a:rPr lang="en-AU" dirty="0" smtClean="0"/>
              <a:t>these differences and </a:t>
            </a:r>
            <a:r>
              <a:rPr lang="en-AU" smtClean="0"/>
              <a:t>consider </a:t>
            </a:r>
            <a:r>
              <a:rPr lang="en-AU" smtClean="0"/>
              <a:t>them </a:t>
            </a:r>
            <a:r>
              <a:rPr lang="en-AU" dirty="0" smtClean="0"/>
              <a:t>in relation to our pedagogical practices</a:t>
            </a:r>
          </a:p>
          <a:p>
            <a:endParaRPr lang="en-AU" dirty="0"/>
          </a:p>
        </p:txBody>
      </p:sp>
      <p:sp>
        <p:nvSpPr>
          <p:cNvPr id="3" name="Title 2"/>
          <p:cNvSpPr>
            <a:spLocks noGrp="1"/>
          </p:cNvSpPr>
          <p:nvPr>
            <p:ph type="title"/>
          </p:nvPr>
        </p:nvSpPr>
        <p:spPr/>
        <p:txBody>
          <a:bodyPr/>
          <a:lstStyle/>
          <a:p>
            <a:r>
              <a:rPr lang="en-AU" dirty="0" smtClean="0"/>
              <a:t>Conclusion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500042"/>
            <a:ext cx="8229600" cy="6000792"/>
          </a:xfrm>
        </p:spPr>
        <p:txBody>
          <a:bodyPr>
            <a:normAutofit fontScale="92500" lnSpcReduction="10000"/>
          </a:bodyPr>
          <a:lstStyle/>
          <a:p>
            <a:pPr>
              <a:buNone/>
            </a:pPr>
            <a:r>
              <a:rPr lang="en-AU" dirty="0" smtClean="0"/>
              <a:t>	Child L2 learners can engage in producing </a:t>
            </a:r>
            <a:r>
              <a:rPr lang="en-AU" u="sng" dirty="0" smtClean="0"/>
              <a:t>comprehensible output</a:t>
            </a:r>
            <a:r>
              <a:rPr lang="en-AU" dirty="0" smtClean="0"/>
              <a:t>:</a:t>
            </a:r>
          </a:p>
          <a:p>
            <a:pPr>
              <a:buNone/>
            </a:pPr>
            <a:endParaRPr lang="en-AU" dirty="0" smtClean="0"/>
          </a:p>
          <a:p>
            <a:pPr>
              <a:buNone/>
            </a:pPr>
            <a:r>
              <a:rPr lang="en-AU" dirty="0" smtClean="0">
                <a:solidFill>
                  <a:schemeClr val="accent5"/>
                </a:solidFill>
              </a:rPr>
              <a:t>	X:	This girl had a like this.  </a:t>
            </a:r>
          </a:p>
          <a:p>
            <a:pPr>
              <a:buNone/>
            </a:pPr>
            <a:r>
              <a:rPr lang="en-AU" dirty="0" smtClean="0">
                <a:solidFill>
                  <a:schemeClr val="accent5"/>
                </a:solidFill>
              </a:rPr>
              <a:t>		The boy, this boy </a:t>
            </a:r>
            <a:r>
              <a:rPr lang="en-AU" dirty="0" err="1" smtClean="0">
                <a:solidFill>
                  <a:schemeClr val="accent5"/>
                </a:solidFill>
              </a:rPr>
              <a:t>er</a:t>
            </a:r>
            <a:r>
              <a:rPr lang="en-AU" dirty="0" smtClean="0">
                <a:solidFill>
                  <a:schemeClr val="accent5"/>
                </a:solidFill>
              </a:rPr>
              <a:t> like a straw too.</a:t>
            </a:r>
          </a:p>
          <a:p>
            <a:pPr>
              <a:buNone/>
            </a:pPr>
            <a:r>
              <a:rPr lang="en-AU" dirty="0" smtClean="0">
                <a:solidFill>
                  <a:schemeClr val="accent2"/>
                </a:solidFill>
              </a:rPr>
              <a:t>	Y:	Mm?</a:t>
            </a:r>
          </a:p>
          <a:p>
            <a:pPr>
              <a:buNone/>
            </a:pPr>
            <a:r>
              <a:rPr lang="en-AU" dirty="0" smtClean="0">
                <a:solidFill>
                  <a:schemeClr val="accent5"/>
                </a:solidFill>
              </a:rPr>
              <a:t>	X:	They are think like last time.  You know?</a:t>
            </a:r>
          </a:p>
          <a:p>
            <a:pPr>
              <a:buNone/>
            </a:pPr>
            <a:r>
              <a:rPr lang="en-AU" dirty="0" smtClean="0"/>
              <a:t>	</a:t>
            </a:r>
            <a:r>
              <a:rPr lang="en-AU" dirty="0" smtClean="0">
                <a:solidFill>
                  <a:schemeClr val="accent2"/>
                </a:solidFill>
              </a:rPr>
              <a:t>Y:	Is-is it, is it girl and-an on other side is a</a:t>
            </a:r>
          </a:p>
          <a:p>
            <a:pPr>
              <a:buNone/>
            </a:pPr>
            <a:r>
              <a:rPr lang="en-AU" dirty="0" smtClean="0">
                <a:solidFill>
                  <a:schemeClr val="accent2"/>
                </a:solidFill>
              </a:rPr>
              <a:t>		boy?</a:t>
            </a:r>
          </a:p>
          <a:p>
            <a:pPr>
              <a:buNone/>
            </a:pPr>
            <a:r>
              <a:rPr lang="en-AU" dirty="0" smtClean="0"/>
              <a:t>	</a:t>
            </a:r>
            <a:r>
              <a:rPr lang="en-AU" dirty="0" smtClean="0">
                <a:solidFill>
                  <a:schemeClr val="accent5"/>
                </a:solidFill>
              </a:rPr>
              <a:t>X:	No.  This one.  </a:t>
            </a:r>
          </a:p>
          <a:p>
            <a:pPr>
              <a:buNone/>
            </a:pPr>
            <a:r>
              <a:rPr lang="en-AU" dirty="0" smtClean="0">
                <a:solidFill>
                  <a:schemeClr val="accent5"/>
                </a:solidFill>
              </a:rPr>
              <a:t>		The, from the –</a:t>
            </a:r>
            <a:r>
              <a:rPr lang="en-AU" dirty="0" err="1" smtClean="0">
                <a:solidFill>
                  <a:schemeClr val="accent5"/>
                </a:solidFill>
              </a:rPr>
              <a:t>the</a:t>
            </a:r>
            <a:r>
              <a:rPr lang="en-AU" dirty="0" smtClean="0">
                <a:solidFill>
                  <a:schemeClr val="accent5"/>
                </a:solidFill>
              </a:rPr>
              <a:t> same place, and, from</a:t>
            </a:r>
          </a:p>
          <a:p>
            <a:pPr>
              <a:buNone/>
            </a:pPr>
            <a:r>
              <a:rPr lang="en-AU" dirty="0" smtClean="0">
                <a:solidFill>
                  <a:schemeClr val="accent5"/>
                </a:solidFill>
              </a:rPr>
              <a:t>		the left side to boy is a five centimetres.</a:t>
            </a:r>
          </a:p>
          <a:p>
            <a:pPr>
              <a:buNone/>
            </a:pPr>
            <a:r>
              <a:rPr lang="en-AU" dirty="0" smtClean="0">
                <a:solidFill>
                  <a:schemeClr val="accent2"/>
                </a:solidFill>
              </a:rPr>
              <a:t>	Y:	Do-do they have a girl in the picture?</a:t>
            </a:r>
          </a:p>
          <a:p>
            <a:pPr>
              <a:buNone/>
            </a:pPr>
            <a:r>
              <a:rPr lang="en-AU" dirty="0" smtClean="0"/>
              <a:t>	</a:t>
            </a:r>
            <a:r>
              <a:rPr lang="en-AU" dirty="0" smtClean="0">
                <a:solidFill>
                  <a:schemeClr val="accent5"/>
                </a:solidFill>
              </a:rPr>
              <a:t>X:	Yeah. Here is girl and here is boy.</a:t>
            </a:r>
            <a:r>
              <a:rPr lang="en-AU" dirty="0" smtClean="0"/>
              <a:t> </a:t>
            </a:r>
          </a:p>
          <a:p>
            <a:pPr algn="r">
              <a:buNone/>
            </a:pPr>
            <a:r>
              <a:rPr lang="en-AU" sz="2200" dirty="0" smtClean="0"/>
              <a:t>Oliver, 1998</a:t>
            </a:r>
          </a:p>
          <a:p>
            <a:pPr>
              <a:buNone/>
            </a:pPr>
            <a:endParaRPr lang="en-AU" dirty="0" smtClean="0">
              <a:solidFill>
                <a:schemeClr val="accent5"/>
              </a:solidFill>
            </a:endParaRPr>
          </a:p>
          <a:p>
            <a:pPr>
              <a:buNone/>
            </a:pPr>
            <a:endParaRPr lang="en-AU" dirty="0" smtClean="0"/>
          </a:p>
          <a:p>
            <a:pPr>
              <a:buNone/>
            </a:pPr>
            <a:endParaRPr lang="en-AU" dirty="0" smtClean="0"/>
          </a:p>
          <a:p>
            <a:pPr>
              <a:buNone/>
            </a:pPr>
            <a:endParaRPr lang="en-AU" dirty="0" smtClean="0"/>
          </a:p>
          <a:p>
            <a:pPr>
              <a:buNone/>
            </a:pPr>
            <a:endParaRPr lang="en-AU" dirty="0"/>
          </a:p>
        </p:txBody>
      </p:sp>
      <p:sp>
        <p:nvSpPr>
          <p:cNvPr id="3" name="Title 2"/>
          <p:cNvSpPr>
            <a:spLocks noGrp="1"/>
          </p:cNvSpPr>
          <p:nvPr>
            <p:ph type="title"/>
          </p:nvPr>
        </p:nvSpPr>
        <p:spPr>
          <a:xfrm>
            <a:off x="457200" y="642918"/>
            <a:ext cx="8229600" cy="774720"/>
          </a:xfrm>
        </p:spPr>
        <p:txBody>
          <a:bodyPr/>
          <a:lstStyle/>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2984"/>
            <a:ext cx="8229600" cy="4864307"/>
          </a:xfrm>
        </p:spPr>
        <p:txBody>
          <a:bodyPr/>
          <a:lstStyle/>
          <a:p>
            <a:pPr>
              <a:buNone/>
            </a:pPr>
            <a:r>
              <a:rPr lang="en-AU" dirty="0" smtClean="0"/>
              <a:t>	Child L2 learners can provide </a:t>
            </a:r>
            <a:r>
              <a:rPr lang="en-AU" u="sng" dirty="0" smtClean="0"/>
              <a:t>feedback</a:t>
            </a:r>
            <a:r>
              <a:rPr lang="en-AU" dirty="0" smtClean="0"/>
              <a:t>, and use feedback provided to them:</a:t>
            </a:r>
          </a:p>
          <a:p>
            <a:pPr>
              <a:buNone/>
            </a:pPr>
            <a:endParaRPr lang="en-AU" dirty="0" smtClean="0"/>
          </a:p>
          <a:p>
            <a:pPr>
              <a:buNone/>
            </a:pPr>
            <a:r>
              <a:rPr lang="en-AU" dirty="0" smtClean="0"/>
              <a:t>	</a:t>
            </a:r>
            <a:r>
              <a:rPr lang="en-AU" dirty="0" smtClean="0">
                <a:solidFill>
                  <a:schemeClr val="accent2"/>
                </a:solidFill>
              </a:rPr>
              <a:t>W:	Where is the-the, where is the [life] go?</a:t>
            </a:r>
          </a:p>
          <a:p>
            <a:pPr>
              <a:buNone/>
            </a:pPr>
            <a:r>
              <a:rPr lang="en-AU" dirty="0" smtClean="0"/>
              <a:t>	</a:t>
            </a:r>
            <a:r>
              <a:rPr lang="en-AU" dirty="0" smtClean="0">
                <a:solidFill>
                  <a:schemeClr val="accent5"/>
                </a:solidFill>
              </a:rPr>
              <a:t>Y:	(</a:t>
            </a:r>
            <a:r>
              <a:rPr lang="en-AU" i="1" dirty="0" smtClean="0">
                <a:solidFill>
                  <a:schemeClr val="accent5"/>
                </a:solidFill>
              </a:rPr>
              <a:t>Pause)</a:t>
            </a:r>
          </a:p>
          <a:p>
            <a:pPr>
              <a:buNone/>
            </a:pPr>
            <a:r>
              <a:rPr lang="en-AU" i="1" dirty="0" smtClean="0">
                <a:solidFill>
                  <a:schemeClr val="accent5"/>
                </a:solidFill>
              </a:rPr>
              <a:t>		</a:t>
            </a:r>
            <a:r>
              <a:rPr lang="en-AU" dirty="0" smtClean="0">
                <a:solidFill>
                  <a:schemeClr val="accent5"/>
                </a:solidFill>
              </a:rPr>
              <a:t>What you say?</a:t>
            </a:r>
          </a:p>
          <a:p>
            <a:pPr>
              <a:buNone/>
            </a:pPr>
            <a:r>
              <a:rPr lang="en-AU" dirty="0" smtClean="0">
                <a:solidFill>
                  <a:schemeClr val="accent2"/>
                </a:solidFill>
              </a:rPr>
              <a:t>	W:	The [life].</a:t>
            </a:r>
          </a:p>
          <a:p>
            <a:pPr>
              <a:buNone/>
            </a:pPr>
            <a:r>
              <a:rPr lang="en-AU" dirty="0" smtClean="0">
                <a:solidFill>
                  <a:schemeClr val="accent5"/>
                </a:solidFill>
              </a:rPr>
              <a:t>	Y:	The life?</a:t>
            </a:r>
          </a:p>
          <a:p>
            <a:pPr>
              <a:buNone/>
            </a:pPr>
            <a:r>
              <a:rPr lang="en-AU" dirty="0" smtClean="0">
                <a:solidFill>
                  <a:schemeClr val="accent2"/>
                </a:solidFill>
              </a:rPr>
              <a:t>	W:	The b[r]</a:t>
            </a:r>
            <a:r>
              <a:rPr lang="en-AU" dirty="0" err="1" smtClean="0">
                <a:solidFill>
                  <a:schemeClr val="accent2"/>
                </a:solidFill>
              </a:rPr>
              <a:t>ead</a:t>
            </a:r>
            <a:r>
              <a:rPr lang="en-AU" dirty="0" smtClean="0">
                <a:solidFill>
                  <a:schemeClr val="accent2"/>
                </a:solidFill>
              </a:rPr>
              <a:t> knife.</a:t>
            </a:r>
          </a:p>
          <a:p>
            <a:pPr algn="r">
              <a:buNone/>
            </a:pPr>
            <a:r>
              <a:rPr lang="en-AU" sz="2000" dirty="0" smtClean="0"/>
              <a:t>Oliver, 1998</a:t>
            </a:r>
          </a:p>
          <a:p>
            <a:pPr>
              <a:buNone/>
            </a:pPr>
            <a:endParaRPr lang="en-AU" dirty="0">
              <a:solidFill>
                <a:schemeClr val="accent2"/>
              </a:solidFill>
            </a:endParaRPr>
          </a:p>
        </p:txBody>
      </p:sp>
      <p:sp>
        <p:nvSpPr>
          <p:cNvPr id="3" name="Title 2"/>
          <p:cNvSpPr>
            <a:spLocks noGrp="1"/>
          </p:cNvSpPr>
          <p:nvPr>
            <p:ph type="title"/>
          </p:nvPr>
        </p:nvSpPr>
        <p:spPr/>
        <p:txBody>
          <a:bodyPr/>
          <a:lstStyle/>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543956" cy="5786478"/>
          </a:xfrm>
        </p:spPr>
        <p:txBody>
          <a:bodyPr>
            <a:normAutofit fontScale="32500" lnSpcReduction="20000"/>
          </a:bodyPr>
          <a:lstStyle/>
          <a:p>
            <a:endParaRPr lang="en-AU" dirty="0" smtClean="0"/>
          </a:p>
          <a:p>
            <a:pPr marL="514350" indent="-514350">
              <a:buNone/>
            </a:pPr>
            <a:r>
              <a:rPr lang="en-AU" sz="2800" dirty="0" smtClean="0"/>
              <a:t>	</a:t>
            </a:r>
            <a:r>
              <a:rPr lang="en-AU" sz="7000" dirty="0" smtClean="0"/>
              <a:t>Child L2 learners do have the capacity to focus-on-form: </a:t>
            </a:r>
          </a:p>
          <a:p>
            <a:pPr marL="514350" indent="-514350">
              <a:buNone/>
            </a:pPr>
            <a:endParaRPr lang="en-AU" sz="2800" i="1" dirty="0" smtClean="0">
              <a:solidFill>
                <a:srgbClr val="FF0000"/>
              </a:solidFill>
            </a:endParaRPr>
          </a:p>
          <a:p>
            <a:pPr marL="514350" indent="-514350">
              <a:buNone/>
            </a:pPr>
            <a:r>
              <a:rPr lang="en-US" sz="6000" i="1" dirty="0" smtClean="0">
                <a:solidFill>
                  <a:srgbClr val="FF0000"/>
                </a:solidFill>
              </a:rPr>
              <a:t>Younger children</a:t>
            </a:r>
          </a:p>
          <a:p>
            <a:pPr marL="514350" indent="-514350">
              <a:buNone/>
            </a:pPr>
            <a:endParaRPr lang="en-US" sz="6000" i="1" dirty="0" smtClean="0">
              <a:solidFill>
                <a:srgbClr val="FF0000"/>
              </a:solidFill>
            </a:endParaRPr>
          </a:p>
          <a:p>
            <a:pPr marL="514350" indent="-514350">
              <a:buNone/>
            </a:pPr>
            <a:r>
              <a:rPr lang="en-US" sz="6000" dirty="0" smtClean="0">
                <a:solidFill>
                  <a:srgbClr val="FF0000"/>
                </a:solidFill>
              </a:rPr>
              <a:t>	M:	How many bay legs?			</a:t>
            </a:r>
            <a:endParaRPr lang="en-AU" sz="6000" dirty="0" smtClean="0">
              <a:solidFill>
                <a:srgbClr val="FF0000"/>
              </a:solidFill>
            </a:endParaRPr>
          </a:p>
          <a:p>
            <a:pPr marL="514350" indent="-514350">
              <a:buNone/>
            </a:pPr>
            <a:r>
              <a:rPr lang="en-US" sz="6000" dirty="0" smtClean="0">
                <a:solidFill>
                  <a:srgbClr val="FF0000"/>
                </a:solidFill>
              </a:rPr>
              <a:t>	</a:t>
            </a:r>
            <a:r>
              <a:rPr lang="en-US" sz="6000" dirty="0" smtClean="0">
                <a:solidFill>
                  <a:schemeClr val="accent5"/>
                </a:solidFill>
              </a:rPr>
              <a:t>S:	How many … legs?	</a:t>
            </a:r>
            <a:r>
              <a:rPr lang="en-US" sz="6000" dirty="0" smtClean="0">
                <a:solidFill>
                  <a:srgbClr val="FF0000"/>
                </a:solidFill>
              </a:rPr>
              <a:t>		</a:t>
            </a:r>
          </a:p>
          <a:p>
            <a:pPr marL="514350" indent="-514350">
              <a:buNone/>
            </a:pPr>
            <a:r>
              <a:rPr lang="en-US" sz="6000" dirty="0" smtClean="0">
                <a:solidFill>
                  <a:srgbClr val="FF0000"/>
                </a:solidFill>
              </a:rPr>
              <a:t>	M:	Bay  -How many BEAR legs?		</a:t>
            </a:r>
          </a:p>
          <a:p>
            <a:pPr marL="514350" indent="-514350">
              <a:buNone/>
            </a:pPr>
            <a:r>
              <a:rPr lang="en-US" sz="6000" dirty="0" smtClean="0">
                <a:solidFill>
                  <a:schemeClr val="accent5"/>
                </a:solidFill>
              </a:rPr>
              <a:t>       S:	Is four.</a:t>
            </a:r>
          </a:p>
          <a:p>
            <a:pPr marL="514350" indent="-514350">
              <a:buNone/>
            </a:pPr>
            <a:endParaRPr lang="en-US" sz="6000" dirty="0" smtClean="0">
              <a:solidFill>
                <a:srgbClr val="FF0000"/>
              </a:solidFill>
            </a:endParaRPr>
          </a:p>
          <a:p>
            <a:pPr marL="514350" indent="-514350">
              <a:buNone/>
            </a:pPr>
            <a:r>
              <a:rPr lang="en-US" sz="6000" dirty="0" smtClean="0">
                <a:solidFill>
                  <a:srgbClr val="FF0000"/>
                </a:solidFill>
              </a:rPr>
              <a:t>				</a:t>
            </a:r>
          </a:p>
          <a:p>
            <a:pPr marL="514350" indent="-514350">
              <a:buNone/>
            </a:pPr>
            <a:r>
              <a:rPr lang="en-US" sz="6000" i="1" dirty="0" smtClean="0"/>
              <a:t>Older children	</a:t>
            </a:r>
          </a:p>
          <a:p>
            <a:pPr marL="514350" indent="-514350">
              <a:buNone/>
            </a:pPr>
            <a:r>
              <a:rPr lang="en-US" sz="6000" i="1" dirty="0" smtClean="0"/>
              <a:t>			</a:t>
            </a:r>
            <a:r>
              <a:rPr lang="en-US" sz="6000" dirty="0" smtClean="0">
                <a:solidFill>
                  <a:srgbClr val="FF0000"/>
                </a:solidFill>
              </a:rPr>
              <a:t>	</a:t>
            </a:r>
            <a:endParaRPr lang="en-US" sz="6000" dirty="0" smtClean="0"/>
          </a:p>
          <a:p>
            <a:pPr marL="514350" indent="-514350">
              <a:buNone/>
            </a:pPr>
            <a:r>
              <a:rPr lang="en-US" sz="6000" dirty="0" smtClean="0">
                <a:solidFill>
                  <a:srgbClr val="0070C0"/>
                </a:solidFill>
              </a:rPr>
              <a:t>	R: Do horse have a have wool?</a:t>
            </a:r>
          </a:p>
          <a:p>
            <a:pPr marL="514350" indent="-514350">
              <a:buNone/>
            </a:pPr>
            <a:r>
              <a:rPr lang="en-US" sz="6000" dirty="0" smtClean="0">
                <a:solidFill>
                  <a:srgbClr val="0070C0"/>
                </a:solidFill>
              </a:rPr>
              <a:t> </a:t>
            </a:r>
            <a:r>
              <a:rPr lang="en-US" sz="6000" dirty="0" smtClean="0">
                <a:solidFill>
                  <a:schemeClr val="accent2"/>
                </a:solidFill>
              </a:rPr>
              <a:t>	H: What?</a:t>
            </a:r>
          </a:p>
          <a:p>
            <a:pPr marL="514350" indent="-514350">
              <a:buNone/>
            </a:pPr>
            <a:r>
              <a:rPr lang="en-US" sz="6000" dirty="0" smtClean="0">
                <a:solidFill>
                  <a:srgbClr val="0070C0"/>
                </a:solidFill>
              </a:rPr>
              <a:t>	R: What’s that word? </a:t>
            </a:r>
            <a:r>
              <a:rPr lang="en-US" sz="6000" dirty="0" err="1" smtClean="0">
                <a:solidFill>
                  <a:srgbClr val="0070C0"/>
                </a:solidFill>
              </a:rPr>
              <a:t>Wool.What</a:t>
            </a:r>
            <a:r>
              <a:rPr lang="en-US" sz="6000" dirty="0" smtClean="0">
                <a:solidFill>
                  <a:srgbClr val="0070C0"/>
                </a:solidFill>
              </a:rPr>
              <a:t> that mean?</a:t>
            </a:r>
          </a:p>
          <a:p>
            <a:pPr marL="514350" indent="-514350">
              <a:buNone/>
            </a:pPr>
            <a:endParaRPr lang="en-US" sz="2800" dirty="0" smtClean="0">
              <a:solidFill>
                <a:srgbClr val="0070C0"/>
              </a:solidFill>
            </a:endParaRPr>
          </a:p>
          <a:p>
            <a:pPr marL="514350" indent="-514350" algn="r">
              <a:buNone/>
            </a:pPr>
            <a:r>
              <a:rPr lang="en-US" sz="4000" dirty="0" smtClean="0"/>
              <a:t>Oliver, Philp and Duchesne ( In preparation)</a:t>
            </a:r>
          </a:p>
          <a:p>
            <a:pPr marL="514350" indent="-514350">
              <a:buNone/>
            </a:pPr>
            <a:r>
              <a:rPr lang="en-US" sz="3600" i="1" dirty="0" smtClean="0">
                <a:solidFill>
                  <a:srgbClr val="0070C0"/>
                </a:solidFill>
              </a:rPr>
              <a:t>	</a:t>
            </a:r>
            <a:endParaRPr lang="en-US" dirty="0" smtClean="0">
              <a:solidFill>
                <a:srgbClr val="0070C0"/>
              </a:solidFill>
            </a:endParaRPr>
          </a:p>
          <a:p>
            <a:endParaRPr lang="en-AU" dirty="0"/>
          </a:p>
        </p:txBody>
      </p:sp>
      <p:sp>
        <p:nvSpPr>
          <p:cNvPr id="3" name="Title 2"/>
          <p:cNvSpPr>
            <a:spLocks noGrp="1"/>
          </p:cNvSpPr>
          <p:nvPr>
            <p:ph type="title"/>
          </p:nvPr>
        </p:nvSpPr>
        <p:spPr>
          <a:xfrm>
            <a:off x="457200" y="274638"/>
            <a:ext cx="8229600" cy="82528"/>
          </a:xfrm>
        </p:spPr>
        <p:txBody>
          <a:bodyPr>
            <a:normAutofit fontScale="90000"/>
          </a:bodyPr>
          <a:lstStyle/>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AU" dirty="0" smtClean="0"/>
              <a:t>	All individuals will differ in their SLA because of such things as their:</a:t>
            </a:r>
          </a:p>
          <a:p>
            <a:r>
              <a:rPr lang="en-AU" dirty="0" smtClean="0"/>
              <a:t>context for learning</a:t>
            </a:r>
          </a:p>
          <a:p>
            <a:r>
              <a:rPr lang="en-AU" dirty="0" smtClean="0"/>
              <a:t>aptitude, </a:t>
            </a:r>
          </a:p>
          <a:p>
            <a:r>
              <a:rPr lang="en-AU" dirty="0" smtClean="0"/>
              <a:t>intelligence, </a:t>
            </a:r>
          </a:p>
          <a:p>
            <a:r>
              <a:rPr lang="en-AU" dirty="0" smtClean="0"/>
              <a:t>motivation, </a:t>
            </a:r>
          </a:p>
          <a:p>
            <a:r>
              <a:rPr lang="en-AU" dirty="0" smtClean="0"/>
              <a:t>attitude,</a:t>
            </a:r>
          </a:p>
          <a:p>
            <a:r>
              <a:rPr lang="en-AU" b="1" dirty="0" smtClean="0"/>
              <a:t>age</a:t>
            </a:r>
            <a:endParaRPr lang="en-AU" b="1" dirty="0"/>
          </a:p>
        </p:txBody>
      </p:sp>
      <p:sp>
        <p:nvSpPr>
          <p:cNvPr id="3" name="Title 2"/>
          <p:cNvSpPr>
            <a:spLocks noGrp="1"/>
          </p:cNvSpPr>
          <p:nvPr>
            <p:ph type="title"/>
          </p:nvPr>
        </p:nvSpPr>
        <p:spPr/>
        <p:txBody>
          <a:bodyPr/>
          <a:lstStyle/>
          <a:p>
            <a:r>
              <a:rPr lang="en-AU" dirty="0" smtClean="0"/>
              <a:t>Individual differences</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857916"/>
          </a:xfrm>
        </p:spPr>
        <p:txBody>
          <a:bodyPr>
            <a:normAutofit fontScale="92500" lnSpcReduction="20000"/>
          </a:bodyPr>
          <a:lstStyle/>
          <a:p>
            <a:pPr>
              <a:lnSpc>
                <a:spcPct val="80000"/>
              </a:lnSpc>
              <a:buNone/>
              <a:defRPr/>
            </a:pPr>
            <a:r>
              <a:rPr lang="en-US" sz="2400" dirty="0" smtClean="0"/>
              <a:t>	A: (</a:t>
            </a:r>
            <a:r>
              <a:rPr lang="en-US" sz="2400" i="1" dirty="0" smtClean="0"/>
              <a:t>To tape recorder</a:t>
            </a:r>
            <a:r>
              <a:rPr lang="en-US" sz="2400" dirty="0" smtClean="0"/>
              <a:t>) She is just, I don’t want to be her partner anymore</a:t>
            </a:r>
          </a:p>
          <a:p>
            <a:pPr>
              <a:lnSpc>
                <a:spcPct val="80000"/>
              </a:lnSpc>
              <a:buNone/>
              <a:defRPr/>
            </a:pPr>
            <a:endParaRPr lang="en-US" sz="2400" dirty="0" smtClean="0"/>
          </a:p>
          <a:p>
            <a:pPr>
              <a:lnSpc>
                <a:spcPct val="80000"/>
              </a:lnSpc>
              <a:buNone/>
              <a:defRPr/>
            </a:pPr>
            <a:r>
              <a:rPr lang="en-US" sz="2400" dirty="0" smtClean="0">
                <a:solidFill>
                  <a:srgbClr val="FFFF00"/>
                </a:solidFill>
              </a:rPr>
              <a:t>	</a:t>
            </a:r>
            <a:r>
              <a:rPr lang="en-US" sz="2400" dirty="0" smtClean="0">
                <a:solidFill>
                  <a:schemeClr val="accent6">
                    <a:lumMod val="60000"/>
                    <a:lumOff val="40000"/>
                  </a:schemeClr>
                </a:solidFill>
              </a:rPr>
              <a:t>L: Red</a:t>
            </a:r>
          </a:p>
          <a:p>
            <a:pPr>
              <a:lnSpc>
                <a:spcPct val="80000"/>
              </a:lnSpc>
              <a:buNone/>
              <a:defRPr/>
            </a:pPr>
            <a:endParaRPr lang="en-US" sz="2400" dirty="0" smtClean="0">
              <a:solidFill>
                <a:schemeClr val="accent6">
                  <a:lumMod val="60000"/>
                  <a:lumOff val="40000"/>
                </a:schemeClr>
              </a:solidFill>
            </a:endParaRPr>
          </a:p>
          <a:p>
            <a:pPr>
              <a:lnSpc>
                <a:spcPct val="80000"/>
              </a:lnSpc>
              <a:buNone/>
              <a:defRPr/>
            </a:pPr>
            <a:r>
              <a:rPr lang="en-US" sz="2400" dirty="0" smtClean="0"/>
              <a:t>	A: Xx </a:t>
            </a:r>
            <a:r>
              <a:rPr lang="en-US" sz="2400" dirty="0" err="1" smtClean="0"/>
              <a:t>xx</a:t>
            </a:r>
            <a:r>
              <a:rPr lang="en-US" sz="2400" dirty="0" smtClean="0"/>
              <a:t> there’s no red allowed to be on that</a:t>
            </a:r>
          </a:p>
          <a:p>
            <a:pPr>
              <a:lnSpc>
                <a:spcPct val="80000"/>
              </a:lnSpc>
              <a:buNone/>
              <a:defRPr/>
            </a:pPr>
            <a:endParaRPr lang="en-US" sz="2400" dirty="0" smtClean="0"/>
          </a:p>
          <a:p>
            <a:pPr>
              <a:lnSpc>
                <a:spcPct val="80000"/>
              </a:lnSpc>
              <a:buNone/>
              <a:defRPr/>
            </a:pPr>
            <a:r>
              <a:rPr lang="en-US" sz="2400" dirty="0" smtClean="0">
                <a:solidFill>
                  <a:srgbClr val="FFFF00"/>
                </a:solidFill>
              </a:rPr>
              <a:t>	</a:t>
            </a:r>
            <a:r>
              <a:rPr lang="en-US" sz="2400" dirty="0" smtClean="0">
                <a:solidFill>
                  <a:schemeClr val="accent6">
                    <a:lumMod val="60000"/>
                    <a:lumOff val="40000"/>
                  </a:schemeClr>
                </a:solidFill>
              </a:rPr>
              <a:t>L: </a:t>
            </a:r>
            <a:r>
              <a:rPr lang="en-US" sz="2400" dirty="0" err="1" smtClean="0">
                <a:solidFill>
                  <a:schemeClr val="accent6">
                    <a:lumMod val="60000"/>
                    <a:lumOff val="40000"/>
                  </a:schemeClr>
                </a:solidFill>
              </a:rPr>
              <a:t>Gonna</a:t>
            </a:r>
            <a:r>
              <a:rPr lang="en-US" sz="2400" dirty="0" smtClean="0">
                <a:solidFill>
                  <a:schemeClr val="accent6">
                    <a:lumMod val="60000"/>
                    <a:lumOff val="40000"/>
                  </a:schemeClr>
                </a:solidFill>
              </a:rPr>
              <a:t> tell the teacher</a:t>
            </a:r>
          </a:p>
          <a:p>
            <a:pPr>
              <a:lnSpc>
                <a:spcPct val="80000"/>
              </a:lnSpc>
              <a:buNone/>
              <a:defRPr/>
            </a:pPr>
            <a:endParaRPr lang="en-US" sz="2400" dirty="0" smtClean="0">
              <a:solidFill>
                <a:schemeClr val="accent6">
                  <a:lumMod val="60000"/>
                  <a:lumOff val="40000"/>
                </a:schemeClr>
              </a:solidFill>
            </a:endParaRPr>
          </a:p>
          <a:p>
            <a:pPr>
              <a:lnSpc>
                <a:spcPct val="80000"/>
              </a:lnSpc>
              <a:buNone/>
              <a:defRPr/>
            </a:pPr>
            <a:r>
              <a:rPr lang="en-US" sz="2400" dirty="0" smtClean="0"/>
              <a:t>	A: Will you stop it… Will you stop it… Will you stop it (</a:t>
            </a:r>
            <a:r>
              <a:rPr lang="en-US" sz="2400" i="1" dirty="0" smtClean="0"/>
              <a:t>saying it in funny voice to tape recorder</a:t>
            </a:r>
            <a:r>
              <a:rPr lang="en-US" sz="2400" dirty="0" smtClean="0"/>
              <a:t>) right now </a:t>
            </a:r>
            <a:r>
              <a:rPr lang="en-US" sz="2400" dirty="0" err="1" smtClean="0"/>
              <a:t>Lito</a:t>
            </a:r>
            <a:r>
              <a:rPr lang="en-US" sz="2400" dirty="0" smtClean="0"/>
              <a:t>… </a:t>
            </a:r>
            <a:r>
              <a:rPr lang="en-US" sz="2400" dirty="0" err="1" smtClean="0"/>
              <a:t>Lito</a:t>
            </a:r>
            <a:endParaRPr lang="en-US" sz="2400" dirty="0" smtClean="0"/>
          </a:p>
          <a:p>
            <a:pPr>
              <a:lnSpc>
                <a:spcPct val="80000"/>
              </a:lnSpc>
              <a:buNone/>
              <a:defRPr/>
            </a:pPr>
            <a:endParaRPr lang="en-US" sz="2400" dirty="0" smtClean="0"/>
          </a:p>
          <a:p>
            <a:pPr>
              <a:lnSpc>
                <a:spcPct val="80000"/>
              </a:lnSpc>
              <a:buNone/>
              <a:defRPr/>
            </a:pPr>
            <a:r>
              <a:rPr lang="en-US" sz="2400" dirty="0" smtClean="0">
                <a:solidFill>
                  <a:srgbClr val="FFFF00"/>
                </a:solidFill>
              </a:rPr>
              <a:t>	</a:t>
            </a:r>
            <a:r>
              <a:rPr lang="en-US" sz="2400" dirty="0" smtClean="0">
                <a:solidFill>
                  <a:schemeClr val="accent6">
                    <a:lumMod val="60000"/>
                    <a:lumOff val="40000"/>
                  </a:schemeClr>
                </a:solidFill>
              </a:rPr>
              <a:t>L: I’m telling the teacher</a:t>
            </a:r>
          </a:p>
          <a:p>
            <a:pPr>
              <a:lnSpc>
                <a:spcPct val="80000"/>
              </a:lnSpc>
              <a:buNone/>
              <a:defRPr/>
            </a:pPr>
            <a:endParaRPr lang="en-US" sz="2400" dirty="0" smtClean="0">
              <a:solidFill>
                <a:schemeClr val="accent6">
                  <a:lumMod val="60000"/>
                  <a:lumOff val="40000"/>
                </a:schemeClr>
              </a:solidFill>
            </a:endParaRPr>
          </a:p>
          <a:p>
            <a:pPr>
              <a:lnSpc>
                <a:spcPct val="80000"/>
              </a:lnSpc>
              <a:buNone/>
              <a:defRPr/>
            </a:pPr>
            <a:r>
              <a:rPr lang="en-US" sz="2400" dirty="0" smtClean="0"/>
              <a:t>	T: Yes</a:t>
            </a:r>
          </a:p>
          <a:p>
            <a:pPr>
              <a:lnSpc>
                <a:spcPct val="80000"/>
              </a:lnSpc>
              <a:buNone/>
              <a:defRPr/>
            </a:pPr>
            <a:endParaRPr lang="en-US" sz="2400" dirty="0" smtClean="0"/>
          </a:p>
          <a:p>
            <a:pPr>
              <a:lnSpc>
                <a:spcPct val="80000"/>
              </a:lnSpc>
              <a:buNone/>
              <a:defRPr/>
            </a:pPr>
            <a:r>
              <a:rPr lang="en-US" sz="2400" dirty="0" smtClean="0">
                <a:solidFill>
                  <a:srgbClr val="FFFF00"/>
                </a:solidFill>
              </a:rPr>
              <a:t>	</a:t>
            </a:r>
            <a:r>
              <a:rPr lang="en-US" sz="2400" dirty="0" smtClean="0">
                <a:solidFill>
                  <a:schemeClr val="accent6">
                    <a:lumMod val="60000"/>
                    <a:lumOff val="40000"/>
                  </a:schemeClr>
                </a:solidFill>
              </a:rPr>
              <a:t>L: She can’t put I say a </a:t>
            </a:r>
            <a:r>
              <a:rPr lang="en-US" sz="2400" dirty="0" err="1" smtClean="0">
                <a:solidFill>
                  <a:schemeClr val="accent6">
                    <a:lumMod val="60000"/>
                    <a:lumOff val="40000"/>
                  </a:schemeClr>
                </a:solidFill>
              </a:rPr>
              <a:t>colour</a:t>
            </a:r>
            <a:r>
              <a:rPr lang="en-US" sz="2400" dirty="0" smtClean="0">
                <a:solidFill>
                  <a:schemeClr val="accent6">
                    <a:lumMod val="60000"/>
                    <a:lumOff val="40000"/>
                  </a:schemeClr>
                </a:solidFill>
              </a:rPr>
              <a:t> she can’t put an animal… </a:t>
            </a:r>
          </a:p>
          <a:p>
            <a:pPr>
              <a:lnSpc>
                <a:spcPct val="80000"/>
              </a:lnSpc>
              <a:buNone/>
              <a:defRPr/>
            </a:pPr>
            <a:r>
              <a:rPr lang="en-US" sz="2400" dirty="0" smtClean="0">
                <a:solidFill>
                  <a:schemeClr val="accent6">
                    <a:lumMod val="60000"/>
                    <a:lumOff val="40000"/>
                  </a:schemeClr>
                </a:solidFill>
              </a:rPr>
              <a:t>	    she says is not a red animal is not a pink animal</a:t>
            </a:r>
          </a:p>
          <a:p>
            <a:pPr>
              <a:lnSpc>
                <a:spcPct val="80000"/>
              </a:lnSpc>
              <a:buNone/>
              <a:defRPr/>
            </a:pPr>
            <a:endParaRPr lang="en-US" sz="2400" dirty="0" smtClean="0">
              <a:solidFill>
                <a:schemeClr val="accent6">
                  <a:lumMod val="60000"/>
                  <a:lumOff val="40000"/>
                </a:schemeClr>
              </a:solidFill>
            </a:endParaRPr>
          </a:p>
          <a:p>
            <a:pPr algn="r">
              <a:lnSpc>
                <a:spcPct val="80000"/>
              </a:lnSpc>
              <a:buNone/>
              <a:defRPr/>
            </a:pPr>
            <a:endParaRPr lang="en-US" sz="2400" dirty="0" smtClean="0"/>
          </a:p>
          <a:p>
            <a:pPr algn="r">
              <a:lnSpc>
                <a:spcPct val="80000"/>
              </a:lnSpc>
              <a:buNone/>
              <a:defRPr/>
            </a:pPr>
            <a:r>
              <a:rPr lang="en-US" sz="1900" dirty="0" smtClean="0"/>
              <a:t>Oliver, Philp and Duchesne, (In preparation)</a:t>
            </a:r>
          </a:p>
          <a:p>
            <a:pPr>
              <a:lnSpc>
                <a:spcPct val="80000"/>
              </a:lnSpc>
              <a:buNone/>
              <a:defRPr/>
            </a:pPr>
            <a:endParaRPr lang="en-US" sz="2400" dirty="0" smtClean="0">
              <a:solidFill>
                <a:schemeClr val="accent6">
                  <a:lumMod val="60000"/>
                  <a:lumOff val="40000"/>
                </a:schemeClr>
              </a:solidFill>
            </a:endParaRPr>
          </a:p>
          <a:p>
            <a:pPr>
              <a:buNone/>
            </a:pPr>
            <a:endParaRPr lang="en-AU" dirty="0"/>
          </a:p>
        </p:txBody>
      </p:sp>
      <p:sp>
        <p:nvSpPr>
          <p:cNvPr id="3" name="Title 2"/>
          <p:cNvSpPr>
            <a:spLocks noGrp="1"/>
          </p:cNvSpPr>
          <p:nvPr>
            <p:ph type="title"/>
          </p:nvPr>
        </p:nvSpPr>
        <p:spPr/>
        <p:txBody>
          <a:bodyPr/>
          <a:lstStyle/>
          <a:p>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Rate of acquisition </a:t>
            </a:r>
            <a:r>
              <a:rPr lang="en-AU" dirty="0" err="1" smtClean="0"/>
              <a:t>vs</a:t>
            </a:r>
            <a:r>
              <a:rPr lang="en-AU" dirty="0" smtClean="0"/>
              <a:t> ultimate achievement</a:t>
            </a:r>
          </a:p>
          <a:p>
            <a:endParaRPr lang="en-AU" dirty="0" smtClean="0"/>
          </a:p>
        </p:txBody>
      </p:sp>
      <p:sp>
        <p:nvSpPr>
          <p:cNvPr id="3" name="Title 2"/>
          <p:cNvSpPr>
            <a:spLocks noGrp="1"/>
          </p:cNvSpPr>
          <p:nvPr>
            <p:ph type="title"/>
          </p:nvPr>
        </p:nvSpPr>
        <p:spPr/>
        <p:txBody>
          <a:bodyPr/>
          <a:lstStyle/>
          <a:p>
            <a:r>
              <a:rPr lang="en-AU" dirty="0" smtClean="0"/>
              <a:t>Age and SLA</a:t>
            </a:r>
            <a:endParaRPr lang="en-AU" dirty="0"/>
          </a:p>
        </p:txBody>
      </p:sp>
      <p:pic>
        <p:nvPicPr>
          <p:cNvPr id="1026" name="Picture 2" descr="D:\Documents and Settings\168676F\Local Settings\Temporary Internet Files\Content.IE5\GFHOYIDG\MC900115886[1].wmf"/>
          <p:cNvPicPr>
            <a:picLocks noChangeAspect="1" noChangeArrowheads="1"/>
          </p:cNvPicPr>
          <p:nvPr/>
        </p:nvPicPr>
        <p:blipFill>
          <a:blip r:embed="rId2"/>
          <a:srcRect/>
          <a:stretch>
            <a:fillRect/>
          </a:stretch>
        </p:blipFill>
        <p:spPr bwMode="auto">
          <a:xfrm>
            <a:off x="2643174" y="2500306"/>
            <a:ext cx="3786214" cy="300039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677</TotalTime>
  <Words>753</Words>
  <Application>Microsoft Office PowerPoint</Application>
  <PresentationFormat>On-screen Show (4:3)</PresentationFormat>
  <Paragraphs>342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  Child’s play: Second language acquisition and the younger learner </vt:lpstr>
      <vt:lpstr>SLA:  How does it occur?</vt:lpstr>
      <vt:lpstr>Child learners and SLA</vt:lpstr>
      <vt:lpstr>Slide 4</vt:lpstr>
      <vt:lpstr>Slide 5</vt:lpstr>
      <vt:lpstr>Slide 6</vt:lpstr>
      <vt:lpstr>Individual differences</vt:lpstr>
      <vt:lpstr>Slide 8</vt:lpstr>
      <vt:lpstr>Age and SLA</vt:lpstr>
      <vt:lpstr>Implications</vt:lpstr>
      <vt:lpstr>Child SLA</vt:lpstr>
      <vt:lpstr>Young children discriminate between their languages</vt:lpstr>
      <vt:lpstr>Slide 13</vt:lpstr>
      <vt:lpstr>SLA vs bilingualism</vt:lpstr>
      <vt:lpstr>How old are child L2 learners?</vt:lpstr>
      <vt:lpstr>Stages of development</vt:lpstr>
      <vt:lpstr>Early childhood</vt:lpstr>
      <vt:lpstr>Middle childhood</vt:lpstr>
      <vt:lpstr>Adolescence</vt:lpstr>
      <vt:lpstr>Adolesence is a time of innovative language use</vt:lpstr>
      <vt:lpstr>Slide 21</vt:lpstr>
      <vt:lpstr>Child learners are unique</vt:lpstr>
      <vt:lpstr>Their interactions are qualitatively different from:</vt:lpstr>
      <vt:lpstr>How are their interactions different?</vt:lpstr>
      <vt:lpstr>Off task language</vt:lpstr>
      <vt:lpstr>Confrontational language</vt:lpstr>
      <vt:lpstr>Slide 27</vt:lpstr>
      <vt:lpstr>Less bound by task conditions</vt:lpstr>
      <vt:lpstr>Fun</vt:lpstr>
      <vt:lpstr>Language play</vt:lpstr>
      <vt:lpstr>Example of language play</vt:lpstr>
      <vt:lpstr>Play language</vt:lpstr>
      <vt:lpstr>Conclusion</vt:lpstr>
    </vt:vector>
  </TitlesOfParts>
  <Company>Curtin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168676F</dc:creator>
  <cp:lastModifiedBy>168676F</cp:lastModifiedBy>
  <cp:revision>58</cp:revision>
  <dcterms:created xsi:type="dcterms:W3CDTF">2011-06-16T07:16:13Z</dcterms:created>
  <dcterms:modified xsi:type="dcterms:W3CDTF">2011-08-31T04:51:25Z</dcterms:modified>
</cp:coreProperties>
</file>